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23" autoAdjust="0"/>
    <p:restoredTop sz="94660"/>
  </p:normalViewPr>
  <p:slideViewPr>
    <p:cSldViewPr snapToGrid="0">
      <p:cViewPr varScale="1">
        <p:scale>
          <a:sx n="54" d="100"/>
          <a:sy n="54" d="100"/>
        </p:scale>
        <p:origin x="1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0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61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102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20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25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7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06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36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30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05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CD7D0-15C3-40D4-875C-5BC7B0C6E3D2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DDE85-46D3-4B8B-87CD-48498F63A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90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角丸四角形 101"/>
          <p:cNvSpPr/>
          <p:nvPr/>
        </p:nvSpPr>
        <p:spPr>
          <a:xfrm>
            <a:off x="9301431" y="3323632"/>
            <a:ext cx="2363414" cy="14964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角丸四角形 128"/>
          <p:cNvSpPr/>
          <p:nvPr/>
        </p:nvSpPr>
        <p:spPr>
          <a:xfrm>
            <a:off x="11458459" y="3474846"/>
            <a:ext cx="597553" cy="1209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948546" y="812840"/>
            <a:ext cx="3495244" cy="1185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982" y="853041"/>
            <a:ext cx="1114347" cy="741547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4707339" y="1599564"/>
            <a:ext cx="23693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県（長寿社会政策課）</a:t>
            </a:r>
            <a:endParaRPr kumimoji="1" lang="ja-JP" altLang="en-US" sz="1600" dirty="0"/>
          </a:p>
        </p:txBody>
      </p:sp>
      <p:sp>
        <p:nvSpPr>
          <p:cNvPr id="13" name="角丸四角形 12"/>
          <p:cNvSpPr/>
          <p:nvPr/>
        </p:nvSpPr>
        <p:spPr>
          <a:xfrm>
            <a:off x="362981" y="3951545"/>
            <a:ext cx="1838637" cy="12858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 </a:t>
            </a:r>
            <a:r>
              <a:rPr kumimoji="1" lang="ja-JP" altLang="en-US" dirty="0" smtClean="0">
                <a:solidFill>
                  <a:schemeClr val="tx1"/>
                </a:solidFill>
              </a:rPr>
              <a:t>県内施設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   （派遣元）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4544291" y="5673189"/>
            <a:ext cx="6539345" cy="105279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直接派遣やあっせんが必要な施設等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（直接派遣・あっせん先）　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</a:rPr>
              <a:t>感染症発生施設</a:t>
            </a:r>
            <a:endParaRPr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flipV="1">
            <a:off x="499136" y="1123890"/>
            <a:ext cx="3432606" cy="2848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 rot="3014576">
            <a:off x="1429722" y="1030765"/>
            <a:ext cx="400110" cy="34933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派遣候補者登録（様式Ａ・様式Ｂ）</a:t>
            </a:r>
            <a:endParaRPr kumimoji="1" lang="en-US" altLang="ja-JP" sz="1400" dirty="0" smtClean="0"/>
          </a:p>
        </p:txBody>
      </p:sp>
      <p:cxnSp>
        <p:nvCxnSpPr>
          <p:cNvPr id="31" name="直線矢印コネクタ 30"/>
          <p:cNvCxnSpPr/>
          <p:nvPr/>
        </p:nvCxnSpPr>
        <p:spPr>
          <a:xfrm flipV="1">
            <a:off x="5315323" y="1980911"/>
            <a:ext cx="1550" cy="3710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4977498" y="2797478"/>
            <a:ext cx="400110" cy="16962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①派遣依頼</a:t>
            </a:r>
            <a:r>
              <a:rPr kumimoji="1" lang="en-US" altLang="ja-JP" sz="1200" dirty="0" smtClean="0"/>
              <a:t>(</a:t>
            </a:r>
            <a:r>
              <a:rPr kumimoji="1" lang="ja-JP" altLang="en-US" sz="1200" dirty="0" smtClean="0"/>
              <a:t>様式Ｃ</a:t>
            </a:r>
            <a:r>
              <a:rPr kumimoji="1" lang="en-US" altLang="ja-JP" sz="1200" dirty="0" smtClean="0"/>
              <a:t>)</a:t>
            </a:r>
            <a:endParaRPr kumimoji="1"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 rot="1101388">
            <a:off x="2292783" y="5517329"/>
            <a:ext cx="206669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⑤派遣協定締結</a:t>
            </a:r>
            <a:r>
              <a:rPr lang="en-US" altLang="ja-JP" sz="1200" dirty="0" smtClean="0"/>
              <a:t>(</a:t>
            </a:r>
            <a:r>
              <a:rPr lang="ja-JP" altLang="en-US" sz="1200" dirty="0" smtClean="0"/>
              <a:t>様式Ｅ</a:t>
            </a:r>
            <a:r>
              <a:rPr lang="en-US" altLang="ja-JP" sz="1200" dirty="0" smtClean="0"/>
              <a:t>)</a:t>
            </a:r>
          </a:p>
          <a:p>
            <a:r>
              <a:rPr kumimoji="1" lang="en-US" altLang="ja-JP" sz="1200" dirty="0" smtClean="0"/>
              <a:t>※</a:t>
            </a:r>
            <a:r>
              <a:rPr kumimoji="1" lang="ja-JP" altLang="en-US" sz="1200" dirty="0" smtClean="0"/>
              <a:t>必要に応じて締結</a:t>
            </a:r>
            <a:endParaRPr kumimoji="1" lang="ja-JP" altLang="en-US" sz="1200" dirty="0"/>
          </a:p>
        </p:txBody>
      </p:sp>
      <p:cxnSp>
        <p:nvCxnSpPr>
          <p:cNvPr id="48" name="直線矢印コネクタ 47"/>
          <p:cNvCxnSpPr/>
          <p:nvPr/>
        </p:nvCxnSpPr>
        <p:spPr>
          <a:xfrm>
            <a:off x="4793550" y="2013785"/>
            <a:ext cx="3256" cy="3644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4469204" y="2739869"/>
            <a:ext cx="400110" cy="291073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④派遣決定</a:t>
            </a:r>
            <a:r>
              <a:rPr lang="en-US" altLang="ja-JP" sz="1200" dirty="0" smtClean="0"/>
              <a:t>(</a:t>
            </a:r>
            <a:r>
              <a:rPr lang="ja-JP" altLang="en-US" sz="1200" dirty="0" smtClean="0"/>
              <a:t>様式Ｄ</a:t>
            </a:r>
            <a:r>
              <a:rPr lang="en-US" altLang="ja-JP" sz="1200" dirty="0" smtClean="0"/>
              <a:t>)</a:t>
            </a:r>
            <a:endParaRPr lang="ja-JP" altLang="en-US" sz="1200" dirty="0"/>
          </a:p>
        </p:txBody>
      </p:sp>
      <p:cxnSp>
        <p:nvCxnSpPr>
          <p:cNvPr id="112" name="直線矢印コネクタ 111"/>
          <p:cNvCxnSpPr/>
          <p:nvPr/>
        </p:nvCxnSpPr>
        <p:spPr>
          <a:xfrm>
            <a:off x="2205310" y="5100593"/>
            <a:ext cx="2283227" cy="8108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矢印コネクタ 117"/>
          <p:cNvCxnSpPr/>
          <p:nvPr/>
        </p:nvCxnSpPr>
        <p:spPr>
          <a:xfrm>
            <a:off x="998470" y="5299191"/>
            <a:ext cx="3572076" cy="1279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テキスト ボックス 140"/>
          <p:cNvSpPr txBox="1"/>
          <p:nvPr/>
        </p:nvSpPr>
        <p:spPr>
          <a:xfrm rot="1194449">
            <a:off x="2005314" y="6035735"/>
            <a:ext cx="1908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⑥職員の派遣</a:t>
            </a:r>
            <a:endParaRPr kumimoji="1" lang="ja-JP" altLang="en-US" sz="1400" dirty="0"/>
          </a:p>
        </p:txBody>
      </p:sp>
      <p:sp>
        <p:nvSpPr>
          <p:cNvPr id="4" name="角丸四角形 3"/>
          <p:cNvSpPr/>
          <p:nvPr/>
        </p:nvSpPr>
        <p:spPr>
          <a:xfrm>
            <a:off x="1425732" y="216082"/>
            <a:ext cx="8712722" cy="46183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応援職員派遣スキーム</a:t>
            </a:r>
            <a:r>
              <a:rPr kumimoji="1" lang="en-US" altLang="ja-JP" b="1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tx1"/>
                </a:solidFill>
              </a:rPr>
              <a:t>直接派遣型</a:t>
            </a:r>
            <a:r>
              <a:rPr kumimoji="1" lang="en-US" altLang="ja-JP" b="1" dirty="0" smtClean="0">
                <a:solidFill>
                  <a:schemeClr val="tx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tx1"/>
                </a:solidFill>
              </a:rPr>
              <a:t>（</a:t>
            </a:r>
            <a:r>
              <a:rPr lang="ja-JP" altLang="en-US" b="1" dirty="0" smtClean="0">
                <a:solidFill>
                  <a:schemeClr val="tx1"/>
                </a:solidFill>
              </a:rPr>
              <a:t>①</a:t>
            </a:r>
            <a:r>
              <a:rPr lang="ja-JP" altLang="en-US" b="1" dirty="0">
                <a:solidFill>
                  <a:schemeClr val="tx1"/>
                </a:solidFill>
              </a:rPr>
              <a:t>～⑥直接</a:t>
            </a:r>
            <a:r>
              <a:rPr lang="ja-JP" altLang="en-US" b="1" dirty="0" smtClean="0">
                <a:solidFill>
                  <a:schemeClr val="tx1"/>
                </a:solidFill>
              </a:rPr>
              <a:t>派遣，❶</a:t>
            </a:r>
            <a:r>
              <a:rPr kumimoji="1" lang="ja-JP" altLang="en-US" b="1" dirty="0" smtClean="0">
                <a:solidFill>
                  <a:schemeClr val="tx1"/>
                </a:solidFill>
              </a:rPr>
              <a:t>～❻短期雇用契約）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77" name="直線矢印コネクタ 76"/>
          <p:cNvCxnSpPr/>
          <p:nvPr/>
        </p:nvCxnSpPr>
        <p:spPr>
          <a:xfrm flipH="1">
            <a:off x="1066800" y="1514915"/>
            <a:ext cx="2882130" cy="2429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テキスト ボックス 82"/>
          <p:cNvSpPr txBox="1"/>
          <p:nvPr/>
        </p:nvSpPr>
        <p:spPr>
          <a:xfrm rot="2898831">
            <a:off x="1992656" y="2016249"/>
            <a:ext cx="400110" cy="16977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②派遣協議</a:t>
            </a:r>
            <a:endParaRPr kumimoji="1" lang="ja-JP" altLang="en-US" sz="1200" dirty="0"/>
          </a:p>
        </p:txBody>
      </p:sp>
      <p:cxnSp>
        <p:nvCxnSpPr>
          <p:cNvPr id="84" name="直線矢印コネクタ 83"/>
          <p:cNvCxnSpPr/>
          <p:nvPr/>
        </p:nvCxnSpPr>
        <p:spPr>
          <a:xfrm flipV="1">
            <a:off x="1745684" y="2003095"/>
            <a:ext cx="2248467" cy="1940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テキスト ボックス 87"/>
          <p:cNvSpPr txBox="1"/>
          <p:nvPr/>
        </p:nvSpPr>
        <p:spPr>
          <a:xfrm rot="2991614">
            <a:off x="2219124" y="2601148"/>
            <a:ext cx="400110" cy="12045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③派遣承諾</a:t>
            </a:r>
            <a:endParaRPr kumimoji="1" lang="ja-JP" altLang="en-US" sz="1200" dirty="0"/>
          </a:p>
        </p:txBody>
      </p:sp>
      <p:sp>
        <p:nvSpPr>
          <p:cNvPr id="78" name="四角形吹き出し 77"/>
          <p:cNvSpPr/>
          <p:nvPr/>
        </p:nvSpPr>
        <p:spPr>
          <a:xfrm>
            <a:off x="5596205" y="4020218"/>
            <a:ext cx="2368550" cy="1371111"/>
          </a:xfrm>
          <a:prstGeom prst="wedgeRectCallout">
            <a:avLst>
              <a:gd name="adj1" fmla="val 979"/>
              <a:gd name="adj2" fmla="val 81394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あっせんで</a:t>
            </a:r>
            <a:r>
              <a:rPr lang="ja-JP" altLang="en-US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endParaRPr lang="en-US" altLang="ja-JP" u="sng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対応で不足する</a:t>
            </a:r>
            <a:endParaRPr lang="en-US" altLang="ja-JP" u="sng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場合に直接派遣</a:t>
            </a:r>
            <a:endParaRPr lang="en-US" altLang="ja-JP" u="sng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の調整を行う</a:t>
            </a:r>
            <a:endParaRPr lang="en-US" altLang="ja-JP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9204624" y="812840"/>
            <a:ext cx="2011003" cy="1185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県介護福祉士会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99" name="角丸四角形 98"/>
          <p:cNvSpPr/>
          <p:nvPr/>
        </p:nvSpPr>
        <p:spPr>
          <a:xfrm>
            <a:off x="9462250" y="3480264"/>
            <a:ext cx="1914525" cy="4918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施設ＯＢ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0" name="角丸四角形 99"/>
          <p:cNvSpPr/>
          <p:nvPr/>
        </p:nvSpPr>
        <p:spPr>
          <a:xfrm>
            <a:off x="9470367" y="4156930"/>
            <a:ext cx="1909360" cy="4918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協力可能な方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 rot="19092107">
            <a:off x="8445132" y="597187"/>
            <a:ext cx="400110" cy="29490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短期雇用候補者名簿登録</a:t>
            </a:r>
            <a:r>
              <a:rPr kumimoji="1" lang="ja-JP" altLang="en-US" sz="1200" dirty="0" smtClean="0"/>
              <a:t>（様式</a:t>
            </a:r>
            <a:r>
              <a:rPr kumimoji="1" lang="en-US" altLang="ja-JP" sz="1200" dirty="0" smtClean="0"/>
              <a:t>1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cxnSp>
        <p:nvCxnSpPr>
          <p:cNvPr id="105" name="直線矢印コネクタ 104"/>
          <p:cNvCxnSpPr/>
          <p:nvPr/>
        </p:nvCxnSpPr>
        <p:spPr>
          <a:xfrm flipH="1" flipV="1">
            <a:off x="7076686" y="2020868"/>
            <a:ext cx="1776137" cy="3664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矢印コネクタ 105"/>
          <p:cNvCxnSpPr/>
          <p:nvPr/>
        </p:nvCxnSpPr>
        <p:spPr>
          <a:xfrm>
            <a:off x="7434891" y="1980470"/>
            <a:ext cx="1946395" cy="3692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テキスト ボックス 106"/>
          <p:cNvSpPr txBox="1"/>
          <p:nvPr/>
        </p:nvSpPr>
        <p:spPr>
          <a:xfrm rot="19948273">
            <a:off x="8424629" y="2748087"/>
            <a:ext cx="415755" cy="256968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❹あっせん通知（様式</a:t>
            </a:r>
            <a:r>
              <a:rPr kumimoji="1" lang="en-US" altLang="ja-JP" sz="1400" dirty="0" smtClean="0"/>
              <a:t>7-2)</a:t>
            </a:r>
            <a:endParaRPr kumimoji="1" lang="ja-JP" altLang="en-US" sz="1400" dirty="0"/>
          </a:p>
        </p:txBody>
      </p:sp>
      <p:cxnSp>
        <p:nvCxnSpPr>
          <p:cNvPr id="108" name="直線矢印コネクタ 107"/>
          <p:cNvCxnSpPr/>
          <p:nvPr/>
        </p:nvCxnSpPr>
        <p:spPr>
          <a:xfrm flipH="1">
            <a:off x="9790395" y="4659960"/>
            <a:ext cx="471854" cy="101322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テキスト ボックス 108"/>
          <p:cNvSpPr txBox="1"/>
          <p:nvPr/>
        </p:nvSpPr>
        <p:spPr>
          <a:xfrm>
            <a:off x="9287392" y="4991414"/>
            <a:ext cx="1908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❺短期雇用契約</a:t>
            </a:r>
            <a:endParaRPr kumimoji="1" lang="ja-JP" altLang="en-US" sz="1400" dirty="0"/>
          </a:p>
        </p:txBody>
      </p:sp>
      <p:cxnSp>
        <p:nvCxnSpPr>
          <p:cNvPr id="110" name="直線矢印コネクタ 109"/>
          <p:cNvCxnSpPr/>
          <p:nvPr/>
        </p:nvCxnSpPr>
        <p:spPr>
          <a:xfrm flipH="1">
            <a:off x="10872274" y="4659960"/>
            <a:ext cx="347000" cy="1013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矢印コネクタ 110"/>
          <p:cNvCxnSpPr/>
          <p:nvPr/>
        </p:nvCxnSpPr>
        <p:spPr>
          <a:xfrm>
            <a:off x="7443789" y="1285622"/>
            <a:ext cx="2120373" cy="2896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テキスト ボックス 112"/>
          <p:cNvSpPr txBox="1"/>
          <p:nvPr/>
        </p:nvSpPr>
        <p:spPr>
          <a:xfrm rot="19388181">
            <a:off x="8323068" y="1568502"/>
            <a:ext cx="400110" cy="196507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❷あっせん協議</a:t>
            </a:r>
            <a:endParaRPr kumimoji="1" lang="ja-JP" altLang="en-US" sz="1400" dirty="0"/>
          </a:p>
        </p:txBody>
      </p:sp>
      <p:cxnSp>
        <p:nvCxnSpPr>
          <p:cNvPr id="115" name="直線矢印コネクタ 114"/>
          <p:cNvCxnSpPr/>
          <p:nvPr/>
        </p:nvCxnSpPr>
        <p:spPr>
          <a:xfrm flipH="1" flipV="1">
            <a:off x="7459733" y="1755002"/>
            <a:ext cx="2032976" cy="2798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テキスト ボックス 116"/>
          <p:cNvSpPr txBox="1"/>
          <p:nvPr/>
        </p:nvSpPr>
        <p:spPr>
          <a:xfrm rot="19403595">
            <a:off x="8519560" y="2451819"/>
            <a:ext cx="400110" cy="17436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❸あっせん承諾</a:t>
            </a:r>
            <a:endParaRPr kumimoji="1" lang="ja-JP" altLang="en-US" sz="1400" dirty="0"/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10210125" y="2137144"/>
            <a:ext cx="646331" cy="14420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kumimoji="1" lang="en-US" altLang="ja-JP" sz="1600" dirty="0" smtClean="0"/>
          </a:p>
          <a:p>
            <a:r>
              <a:rPr kumimoji="1" lang="ja-JP" altLang="en-US" sz="1400" dirty="0" smtClean="0"/>
              <a:t>研修実施</a:t>
            </a:r>
            <a:endParaRPr kumimoji="1" lang="en-US" altLang="ja-JP" sz="1400" dirty="0" smtClean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10668198" y="5237442"/>
            <a:ext cx="1523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❻短期就業</a:t>
            </a:r>
            <a:endParaRPr kumimoji="1" lang="ja-JP" altLang="en-US" sz="1400" dirty="0"/>
          </a:p>
        </p:txBody>
      </p:sp>
      <p:sp>
        <p:nvSpPr>
          <p:cNvPr id="122" name="テキスト ボックス 121"/>
          <p:cNvSpPr txBox="1"/>
          <p:nvPr/>
        </p:nvSpPr>
        <p:spPr>
          <a:xfrm rot="19883535">
            <a:off x="7457948" y="2319528"/>
            <a:ext cx="615553" cy="21812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❶あっせん依頼</a:t>
            </a:r>
            <a:r>
              <a:rPr lang="en-US" altLang="ja-JP" sz="1200" dirty="0"/>
              <a:t>(</a:t>
            </a:r>
            <a:r>
              <a:rPr lang="ja-JP" altLang="en-US" sz="1200" dirty="0"/>
              <a:t>様式</a:t>
            </a:r>
            <a:r>
              <a:rPr lang="en-US" altLang="ja-JP" sz="1200" dirty="0"/>
              <a:t>3)</a:t>
            </a:r>
            <a:endParaRPr lang="ja-JP" altLang="en-US" sz="1200" dirty="0"/>
          </a:p>
          <a:p>
            <a:endParaRPr kumimoji="1" lang="ja-JP" altLang="en-US" sz="1400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11337902" y="3548182"/>
            <a:ext cx="830997" cy="1148051"/>
          </a:xfrm>
          <a:prstGeom prst="rect">
            <a:avLst/>
          </a:prstGeom>
          <a:noFill/>
        </p:spPr>
        <p:txBody>
          <a:bodyPr vert="eaVert" wrap="square" rtlCol="0" anchor="ctr">
            <a:spAutoFit/>
          </a:bodyPr>
          <a:lstStyle/>
          <a:p>
            <a:r>
              <a:rPr kumimoji="1" lang="ja-JP" altLang="en-US" sz="1400" dirty="0" smtClean="0"/>
              <a:t>短期雇用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候補者名簿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登載者</a:t>
            </a:r>
            <a:endParaRPr kumimoji="1" lang="ja-JP" altLang="en-US" sz="1400" dirty="0"/>
          </a:p>
        </p:txBody>
      </p:sp>
      <p:cxnSp>
        <p:nvCxnSpPr>
          <p:cNvPr id="124" name="直線矢印コネクタ 123"/>
          <p:cNvCxnSpPr/>
          <p:nvPr/>
        </p:nvCxnSpPr>
        <p:spPr>
          <a:xfrm flipH="1" flipV="1">
            <a:off x="7457960" y="914311"/>
            <a:ext cx="2140246" cy="2411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矢印コネクタ 125"/>
          <p:cNvCxnSpPr/>
          <p:nvPr/>
        </p:nvCxnSpPr>
        <p:spPr>
          <a:xfrm flipH="1">
            <a:off x="10210125" y="1998703"/>
            <a:ext cx="1" cy="1324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10565260" y="320494"/>
            <a:ext cx="1438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u="sng" dirty="0" smtClean="0"/>
              <a:t>R2.10.15</a:t>
            </a:r>
            <a:endParaRPr kumimoji="1" lang="ja-JP" altLang="en-US" b="1" u="sng" dirty="0"/>
          </a:p>
        </p:txBody>
      </p:sp>
      <p:sp>
        <p:nvSpPr>
          <p:cNvPr id="5" name="大かっこ 4"/>
          <p:cNvSpPr/>
          <p:nvPr/>
        </p:nvSpPr>
        <p:spPr>
          <a:xfrm>
            <a:off x="2346078" y="4146493"/>
            <a:ext cx="1723075" cy="80928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GH</a:t>
            </a:r>
            <a:r>
              <a:rPr kumimoji="1" lang="ja-JP" altLang="en-US" sz="1600" dirty="0" smtClean="0"/>
              <a:t>協会，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600" dirty="0" smtClean="0"/>
              <a:t>団体会員外施設</a:t>
            </a:r>
            <a:endParaRPr kumimoji="1" lang="en-US" altLang="ja-JP" sz="1600" dirty="0" smtClean="0"/>
          </a:p>
        </p:txBody>
      </p:sp>
    </p:spTree>
    <p:extLst>
      <p:ext uri="{BB962C8B-B14F-4D97-AF65-F5344CB8AC3E}">
        <p14:creationId xmlns:p14="http://schemas.microsoft.com/office/powerpoint/2010/main" val="56655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270085" y="812840"/>
            <a:ext cx="2173704" cy="1185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947" y="746425"/>
            <a:ext cx="1114347" cy="741547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5283892" y="1510136"/>
            <a:ext cx="23693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県（長寿社会政策課）</a:t>
            </a:r>
            <a:endParaRPr kumimoji="1" lang="ja-JP" altLang="en-US" sz="1600" dirty="0"/>
          </a:p>
        </p:txBody>
      </p:sp>
      <p:sp>
        <p:nvSpPr>
          <p:cNvPr id="10" name="正方形/長方形 9"/>
          <p:cNvSpPr/>
          <p:nvPr/>
        </p:nvSpPr>
        <p:spPr>
          <a:xfrm>
            <a:off x="1037529" y="812839"/>
            <a:ext cx="2156933" cy="1185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37530" y="954562"/>
            <a:ext cx="21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高齢者関係団体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25016" y="1465617"/>
            <a:ext cx="2514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（老健協</a:t>
            </a:r>
            <a:r>
              <a:rPr kumimoji="1" lang="en-US" altLang="ja-JP" dirty="0" smtClean="0"/>
              <a:t>,</a:t>
            </a:r>
            <a:r>
              <a:rPr kumimoji="1" lang="ja-JP" altLang="en-US" dirty="0" smtClean="0"/>
              <a:t>老施協等）</a:t>
            </a:r>
            <a:endParaRPr kumimoji="1" lang="ja-JP" altLang="en-US" dirty="0"/>
          </a:p>
        </p:txBody>
      </p:sp>
      <p:sp>
        <p:nvSpPr>
          <p:cNvPr id="13" name="角丸四角形 12"/>
          <p:cNvSpPr/>
          <p:nvPr/>
        </p:nvSpPr>
        <p:spPr>
          <a:xfrm>
            <a:off x="679864" y="3951545"/>
            <a:ext cx="2514598" cy="6286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 </a:t>
            </a:r>
            <a:r>
              <a:rPr kumimoji="1" lang="ja-JP" altLang="en-US" dirty="0" smtClean="0">
                <a:solidFill>
                  <a:schemeClr val="tx1"/>
                </a:solidFill>
              </a:rPr>
              <a:t>県内施設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   （派遣元）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679864" y="4793458"/>
            <a:ext cx="2514598" cy="6286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県内施設</a:t>
            </a:r>
            <a:endParaRPr lang="en-US" altLang="ja-JP">
              <a:solidFill>
                <a:schemeClr val="tx1"/>
              </a:solidFill>
            </a:endParaRPr>
          </a:p>
          <a:p>
            <a:pPr algn="ctr"/>
            <a:r>
              <a:rPr lang="ja-JP" altLang="en-US">
                <a:solidFill>
                  <a:schemeClr val="tx1"/>
                </a:solidFill>
              </a:rPr>
              <a:t>（派遣元）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679864" y="5679283"/>
            <a:ext cx="2514598" cy="6286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県内施設</a:t>
            </a:r>
            <a:endParaRPr lang="en-US" altLang="ja-JP">
              <a:solidFill>
                <a:schemeClr val="tx1"/>
              </a:solidFill>
            </a:endParaRPr>
          </a:p>
          <a:p>
            <a:pPr algn="ctr"/>
            <a:r>
              <a:rPr lang="ja-JP" altLang="en-US">
                <a:solidFill>
                  <a:schemeClr val="tx1"/>
                </a:solidFill>
              </a:rPr>
              <a:t>（派遣元）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5146911" y="4278172"/>
            <a:ext cx="2283071" cy="84296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chemeClr val="tx1"/>
                </a:solidFill>
              </a:rPr>
              <a:t>　派遣が必要な施設</a:t>
            </a:r>
            <a:endParaRPr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71475" y="3793832"/>
            <a:ext cx="7443788" cy="27212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/>
          <p:nvPr/>
        </p:nvCxnSpPr>
        <p:spPr>
          <a:xfrm flipV="1">
            <a:off x="1257933" y="2011789"/>
            <a:ext cx="1412" cy="1769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85097" y="2269467"/>
            <a:ext cx="615553" cy="1405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派遣候補者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登録</a:t>
            </a:r>
            <a:endParaRPr kumimoji="1" lang="ja-JP" altLang="en-US" sz="1400" dirty="0"/>
          </a:p>
        </p:txBody>
      </p:sp>
      <p:cxnSp>
        <p:nvCxnSpPr>
          <p:cNvPr id="31" name="直線矢印コネクタ 30"/>
          <p:cNvCxnSpPr/>
          <p:nvPr/>
        </p:nvCxnSpPr>
        <p:spPr>
          <a:xfrm flipH="1" flipV="1">
            <a:off x="6545943" y="2020867"/>
            <a:ext cx="29028" cy="19306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6497123" y="2038674"/>
            <a:ext cx="400110" cy="16977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①派遣依頼</a:t>
            </a:r>
            <a:r>
              <a:rPr kumimoji="1" lang="en-US" altLang="ja-JP" sz="1200" dirty="0" smtClean="0"/>
              <a:t>(</a:t>
            </a:r>
            <a:r>
              <a:rPr kumimoji="1" lang="ja-JP" altLang="en-US" sz="1200" dirty="0" smtClean="0"/>
              <a:t>様式</a:t>
            </a:r>
            <a:r>
              <a:rPr kumimoji="1" lang="en-US" altLang="ja-JP" sz="1200" dirty="0" smtClean="0"/>
              <a:t>3)</a:t>
            </a:r>
            <a:endParaRPr kumimoji="1" lang="ja-JP" altLang="en-US" sz="1200" dirty="0"/>
          </a:p>
        </p:txBody>
      </p:sp>
      <p:cxnSp>
        <p:nvCxnSpPr>
          <p:cNvPr id="35" name="直線矢印コネクタ 34"/>
          <p:cNvCxnSpPr/>
          <p:nvPr/>
        </p:nvCxnSpPr>
        <p:spPr>
          <a:xfrm flipH="1">
            <a:off x="3194462" y="1245868"/>
            <a:ext cx="2103237" cy="22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3128526" y="4030644"/>
            <a:ext cx="2066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⑦派遣協定締結</a:t>
            </a:r>
            <a:r>
              <a:rPr lang="en-US" altLang="ja-JP" sz="1200" dirty="0" smtClean="0"/>
              <a:t>(</a:t>
            </a:r>
            <a:r>
              <a:rPr lang="ja-JP" altLang="en-US" sz="1200" dirty="0" smtClean="0"/>
              <a:t>様式</a:t>
            </a:r>
            <a:r>
              <a:rPr lang="en-US" altLang="ja-JP" sz="1200" dirty="0" smtClean="0"/>
              <a:t>8)</a:t>
            </a:r>
            <a:endParaRPr kumimoji="1" lang="ja-JP" altLang="en-US" sz="1200" dirty="0"/>
          </a:p>
        </p:txBody>
      </p:sp>
      <p:cxnSp>
        <p:nvCxnSpPr>
          <p:cNvPr id="39" name="直線矢印コネクタ 38"/>
          <p:cNvCxnSpPr>
            <a:stCxn id="10" idx="2"/>
          </p:cNvCxnSpPr>
          <p:nvPr/>
        </p:nvCxnSpPr>
        <p:spPr>
          <a:xfrm flipH="1">
            <a:off x="2109092" y="1998702"/>
            <a:ext cx="6904" cy="1952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1746962" y="2014538"/>
            <a:ext cx="400110" cy="19241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③派遣の協議</a:t>
            </a:r>
            <a:r>
              <a:rPr kumimoji="1" lang="en-US" altLang="ja-JP" sz="1200" dirty="0" smtClean="0"/>
              <a:t>(</a:t>
            </a:r>
            <a:r>
              <a:rPr kumimoji="1" lang="ja-JP" altLang="en-US" sz="1200" dirty="0" smtClean="0"/>
              <a:t>様式</a:t>
            </a:r>
            <a:r>
              <a:rPr lang="en-US" altLang="ja-JP" sz="1200" dirty="0" smtClean="0"/>
              <a:t>5</a:t>
            </a:r>
            <a:r>
              <a:rPr kumimoji="1" lang="en-US" altLang="ja-JP" sz="1200" dirty="0" smtClean="0"/>
              <a:t>)</a:t>
            </a:r>
            <a:endParaRPr kumimoji="1" lang="ja-JP" altLang="en-US" sz="1200" dirty="0"/>
          </a:p>
        </p:txBody>
      </p:sp>
      <p:cxnSp>
        <p:nvCxnSpPr>
          <p:cNvPr id="41" name="直線矢印コネクタ 40"/>
          <p:cNvCxnSpPr/>
          <p:nvPr/>
        </p:nvCxnSpPr>
        <p:spPr>
          <a:xfrm flipV="1">
            <a:off x="2564220" y="2020867"/>
            <a:ext cx="0" cy="1917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2524821" y="2030060"/>
            <a:ext cx="400110" cy="1585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/>
              <a:t>④派遣の承諾</a:t>
            </a:r>
            <a:endParaRPr kumimoji="1" lang="ja-JP" altLang="en-US" sz="1400" dirty="0"/>
          </a:p>
        </p:txBody>
      </p:sp>
      <p:cxnSp>
        <p:nvCxnSpPr>
          <p:cNvPr id="45" name="直線矢印コネクタ 44"/>
          <p:cNvCxnSpPr/>
          <p:nvPr/>
        </p:nvCxnSpPr>
        <p:spPr>
          <a:xfrm flipV="1">
            <a:off x="3262628" y="1481161"/>
            <a:ext cx="2007457" cy="13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3189120" y="1532911"/>
            <a:ext cx="2152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⑤</a:t>
            </a:r>
            <a:r>
              <a:rPr kumimoji="1" lang="ja-JP" altLang="en-US" sz="1400" dirty="0" smtClean="0"/>
              <a:t>協議成立通知</a:t>
            </a:r>
            <a:r>
              <a:rPr lang="en-US" altLang="ja-JP" sz="1400" dirty="0"/>
              <a:t>(</a:t>
            </a:r>
            <a:r>
              <a:rPr lang="ja-JP" altLang="en-US" sz="1400" dirty="0" smtClean="0"/>
              <a:t>様式</a:t>
            </a:r>
            <a:r>
              <a:rPr lang="en-US" altLang="ja-JP" sz="1400" dirty="0" smtClean="0"/>
              <a:t>6</a:t>
            </a:r>
            <a:r>
              <a:rPr lang="ja-JP" altLang="en-US" sz="1400" dirty="0" smtClean="0"/>
              <a:t>）</a:t>
            </a:r>
            <a:endParaRPr lang="ja-JP" altLang="en-US" sz="1400" dirty="0"/>
          </a:p>
          <a:p>
            <a:endParaRPr kumimoji="1" lang="ja-JP" altLang="en-US" sz="1400" dirty="0"/>
          </a:p>
        </p:txBody>
      </p:sp>
      <p:cxnSp>
        <p:nvCxnSpPr>
          <p:cNvPr id="48" name="直線矢印コネクタ 47"/>
          <p:cNvCxnSpPr/>
          <p:nvPr/>
        </p:nvCxnSpPr>
        <p:spPr>
          <a:xfrm>
            <a:off x="5972177" y="2020867"/>
            <a:ext cx="6511" cy="19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5710299" y="1967386"/>
            <a:ext cx="615553" cy="19780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400" dirty="0" smtClean="0"/>
              <a:t>⑥</a:t>
            </a:r>
            <a:r>
              <a:rPr kumimoji="1" lang="ja-JP" altLang="en-US" sz="1400" dirty="0" smtClean="0"/>
              <a:t>派遣決定</a:t>
            </a:r>
            <a:r>
              <a:rPr lang="en-US" altLang="ja-JP" sz="1200" dirty="0" smtClean="0"/>
              <a:t>(</a:t>
            </a:r>
            <a:r>
              <a:rPr lang="ja-JP" altLang="en-US" sz="1200" dirty="0" smtClean="0"/>
              <a:t>様式</a:t>
            </a:r>
            <a:r>
              <a:rPr lang="en-US" altLang="ja-JP" sz="1200" dirty="0" smtClean="0"/>
              <a:t>7-1)</a:t>
            </a:r>
            <a:endParaRPr lang="ja-JP" altLang="en-US" sz="1200" dirty="0"/>
          </a:p>
          <a:p>
            <a:endParaRPr kumimoji="1" lang="ja-JP" altLang="en-US" sz="1400" dirty="0"/>
          </a:p>
        </p:txBody>
      </p:sp>
      <p:cxnSp>
        <p:nvCxnSpPr>
          <p:cNvPr id="64" name="直線コネクタ 63"/>
          <p:cNvCxnSpPr/>
          <p:nvPr/>
        </p:nvCxnSpPr>
        <p:spPr>
          <a:xfrm flipV="1">
            <a:off x="1257933" y="493845"/>
            <a:ext cx="0" cy="318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1257933" y="511704"/>
            <a:ext cx="48445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>
            <a:off x="6102479" y="520089"/>
            <a:ext cx="0" cy="310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テキスト ボックス 100"/>
          <p:cNvSpPr txBox="1"/>
          <p:nvPr/>
        </p:nvSpPr>
        <p:spPr>
          <a:xfrm>
            <a:off x="1779499" y="268193"/>
            <a:ext cx="37895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派遣候補者名簿の作成・共有</a:t>
            </a:r>
            <a:r>
              <a:rPr lang="ja-JP" altLang="en-US" sz="1200" dirty="0" smtClean="0"/>
              <a:t>（様式</a:t>
            </a:r>
            <a:r>
              <a:rPr lang="en-US" altLang="ja-JP" sz="1200" dirty="0" smtClean="0"/>
              <a:t>2</a:t>
            </a:r>
            <a:r>
              <a:rPr lang="ja-JP" altLang="en-US" sz="1200" dirty="0" smtClean="0"/>
              <a:t>）</a:t>
            </a:r>
            <a:endParaRPr kumimoji="1" lang="ja-JP" altLang="en-US" sz="1200" dirty="0"/>
          </a:p>
        </p:txBody>
      </p:sp>
      <p:cxnSp>
        <p:nvCxnSpPr>
          <p:cNvPr id="112" name="直線矢印コネクタ 111"/>
          <p:cNvCxnSpPr/>
          <p:nvPr/>
        </p:nvCxnSpPr>
        <p:spPr>
          <a:xfrm flipV="1">
            <a:off x="3214548" y="4390692"/>
            <a:ext cx="1944140" cy="863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矢印コネクタ 117"/>
          <p:cNvCxnSpPr/>
          <p:nvPr/>
        </p:nvCxnSpPr>
        <p:spPr>
          <a:xfrm>
            <a:off x="3192526" y="4533410"/>
            <a:ext cx="1949476" cy="21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テキスト ボックス 124"/>
          <p:cNvSpPr txBox="1"/>
          <p:nvPr/>
        </p:nvSpPr>
        <p:spPr>
          <a:xfrm>
            <a:off x="3272680" y="893210"/>
            <a:ext cx="1908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②</a:t>
            </a:r>
            <a:r>
              <a:rPr kumimoji="1" lang="ja-JP" altLang="en-US" sz="1400" dirty="0" smtClean="0"/>
              <a:t>協議の依頼</a:t>
            </a:r>
            <a:r>
              <a:rPr kumimoji="1" lang="en-US" altLang="ja-JP" sz="1200" dirty="0" smtClean="0"/>
              <a:t>(</a:t>
            </a:r>
            <a:r>
              <a:rPr kumimoji="1" lang="ja-JP" altLang="en-US" sz="1200" dirty="0" smtClean="0"/>
              <a:t>様式</a:t>
            </a:r>
            <a:r>
              <a:rPr kumimoji="1" lang="en-US" altLang="ja-JP" sz="1200" dirty="0" smtClean="0"/>
              <a:t>4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3138699" y="4569140"/>
            <a:ext cx="1908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⑧職員の派遣</a:t>
            </a:r>
            <a:endParaRPr kumimoji="1" lang="ja-JP" altLang="en-US" sz="1400" dirty="0"/>
          </a:p>
        </p:txBody>
      </p:sp>
      <p:sp>
        <p:nvSpPr>
          <p:cNvPr id="163" name="角丸四角形 162"/>
          <p:cNvSpPr/>
          <p:nvPr/>
        </p:nvSpPr>
        <p:spPr>
          <a:xfrm>
            <a:off x="4006511" y="6241284"/>
            <a:ext cx="3415635" cy="484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dirty="0" smtClean="0">
                <a:solidFill>
                  <a:schemeClr val="tx1"/>
                </a:solidFill>
              </a:rPr>
              <a:t>高齢者関係団体会員施設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5181430" y="5494153"/>
            <a:ext cx="2270547" cy="6056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 </a:t>
            </a:r>
            <a:r>
              <a:rPr lang="ja-JP" altLang="en-US" sz="1400" dirty="0" smtClean="0">
                <a:solidFill>
                  <a:schemeClr val="tx1"/>
                </a:solidFill>
              </a:rPr>
              <a:t>感染症発生施設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</a:rPr>
              <a:t>(</a:t>
            </a:r>
            <a:r>
              <a:rPr lang="ja-JP" altLang="en-US" sz="1400" dirty="0" smtClean="0">
                <a:solidFill>
                  <a:schemeClr val="tx1"/>
                </a:solidFill>
              </a:rPr>
              <a:t>施設でクラスター発生</a:t>
            </a:r>
            <a:r>
              <a:rPr lang="en-US" altLang="ja-JP" sz="1400" dirty="0" smtClean="0">
                <a:solidFill>
                  <a:schemeClr val="tx1"/>
                </a:solidFill>
              </a:rPr>
              <a:t>)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074179" y="3978373"/>
            <a:ext cx="2423205" cy="2196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5361424" y="5184241"/>
            <a:ext cx="21518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職員の派遣 （参考：様式</a:t>
            </a:r>
            <a:r>
              <a:rPr kumimoji="1" lang="en-US" altLang="ja-JP" sz="1200" dirty="0" smtClean="0"/>
              <a:t>9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cxnSp>
        <p:nvCxnSpPr>
          <p:cNvPr id="23" name="直線矢印コネクタ 22"/>
          <p:cNvCxnSpPr/>
          <p:nvPr/>
        </p:nvCxnSpPr>
        <p:spPr>
          <a:xfrm>
            <a:off x="5377674" y="5134469"/>
            <a:ext cx="1" cy="347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5962619" y="3970626"/>
            <a:ext cx="1247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法人</a:t>
            </a:r>
            <a:r>
              <a:rPr lang="en-US" altLang="ja-JP" dirty="0"/>
              <a:t>a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6356937" y="174820"/>
            <a:ext cx="5447189" cy="46183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応援職員派遣スキーム</a:t>
            </a:r>
            <a:r>
              <a:rPr lang="en-US" altLang="ja-JP" b="1" dirty="0" smtClean="0">
                <a:solidFill>
                  <a:schemeClr val="tx1"/>
                </a:solidFill>
              </a:rPr>
              <a:t>【</a:t>
            </a:r>
            <a:r>
              <a:rPr lang="ja-JP" altLang="en-US" b="1" dirty="0" smtClean="0">
                <a:solidFill>
                  <a:schemeClr val="tx1"/>
                </a:solidFill>
              </a:rPr>
              <a:t>玉突き派遣型</a:t>
            </a:r>
            <a:r>
              <a:rPr lang="en-US" altLang="ja-JP" b="1" dirty="0" smtClean="0">
                <a:solidFill>
                  <a:schemeClr val="tx1"/>
                </a:solidFill>
              </a:rPr>
              <a:t>】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6" name="楕円 5"/>
          <p:cNvSpPr/>
          <p:nvPr/>
        </p:nvSpPr>
        <p:spPr>
          <a:xfrm>
            <a:off x="851137" y="4115074"/>
            <a:ext cx="283472" cy="2864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甲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1" name="楕円 70"/>
          <p:cNvSpPr/>
          <p:nvPr/>
        </p:nvSpPr>
        <p:spPr>
          <a:xfrm>
            <a:off x="5226451" y="5521405"/>
            <a:ext cx="302446" cy="2916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丙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2" name="楕円 71"/>
          <p:cNvSpPr/>
          <p:nvPr/>
        </p:nvSpPr>
        <p:spPr>
          <a:xfrm>
            <a:off x="5220005" y="4531892"/>
            <a:ext cx="302105" cy="28718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乙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25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321</Words>
  <Application>Microsoft Office PowerPoint</Application>
  <PresentationFormat>ワイド画面</PresentationFormat>
  <Paragraphs>67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梅澤　健志</dc:creator>
  <cp:lastModifiedBy>梅澤　健志</cp:lastModifiedBy>
  <cp:revision>62</cp:revision>
  <cp:lastPrinted>2020-10-15T00:08:44Z</cp:lastPrinted>
  <dcterms:created xsi:type="dcterms:W3CDTF">2020-07-06T11:16:53Z</dcterms:created>
  <dcterms:modified xsi:type="dcterms:W3CDTF">2020-10-15T00:10:45Z</dcterms:modified>
</cp:coreProperties>
</file>