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1" r:id="rId4"/>
    <p:sldId id="302" r:id="rId5"/>
    <p:sldId id="281" r:id="rId6"/>
    <p:sldId id="257" r:id="rId7"/>
    <p:sldId id="282" r:id="rId8"/>
    <p:sldId id="283" r:id="rId9"/>
    <p:sldId id="293" r:id="rId10"/>
    <p:sldId id="294" r:id="rId11"/>
    <p:sldId id="273" r:id="rId12"/>
    <p:sldId id="274" r:id="rId13"/>
    <p:sldId id="290" r:id="rId14"/>
    <p:sldId id="291" r:id="rId15"/>
    <p:sldId id="275" r:id="rId16"/>
    <p:sldId id="292" r:id="rId17"/>
    <p:sldId id="258" r:id="rId18"/>
    <p:sldId id="296" r:id="rId19"/>
    <p:sldId id="259" r:id="rId20"/>
    <p:sldId id="260" r:id="rId21"/>
    <p:sldId id="263" r:id="rId22"/>
    <p:sldId id="264" r:id="rId23"/>
    <p:sldId id="265" r:id="rId24"/>
    <p:sldId id="266" r:id="rId25"/>
    <p:sldId id="267" r:id="rId26"/>
    <p:sldId id="268" r:id="rId27"/>
    <p:sldId id="270" r:id="rId28"/>
    <p:sldId id="285" r:id="rId29"/>
    <p:sldId id="287" r:id="rId30"/>
    <p:sldId id="288" r:id="rId31"/>
    <p:sldId id="289" r:id="rId32"/>
    <p:sldId id="269" r:id="rId33"/>
    <p:sldId id="298" r:id="rId34"/>
    <p:sldId id="280" r:id="rId35"/>
    <p:sldId id="297" r:id="rId36"/>
    <p:sldId id="279" r:id="rId37"/>
    <p:sldId id="295" r:id="rId38"/>
    <p:sldId id="300" r:id="rId39"/>
    <p:sldId id="271" r:id="rId40"/>
    <p:sldId id="272" r:id="rId41"/>
    <p:sldId id="303" r:id="rId42"/>
    <p:sldId id="276" r:id="rId43"/>
    <p:sldId id="277" r:id="rId44"/>
    <p:sldId id="278" r:id="rId45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菊池　保" initials="菊池　保" lastIdx="2" clrIdx="0">
    <p:extLst>
      <p:ext uri="{19B8F6BF-5375-455C-9EA6-DF929625EA0E}">
        <p15:presenceInfo xmlns:p15="http://schemas.microsoft.com/office/powerpoint/2012/main" userId="S-1-5-21-445930180-2366071263-881435901-11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9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3F6758-CDE5-4141-863B-4D4FD6267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DC53AF8-C047-44EF-AF55-AADFF94F2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C5A353-11DB-4503-A092-94E4E54C7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31EC-2B13-4409-B390-6CFDA61EEBC2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4FA185-4616-49FF-BBCA-2805191AB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8D62DF-5116-4396-ACFF-E39A9AEB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5C61-C63B-422E-86E3-8C6F0EF2B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56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5AF7D6-81A5-4289-B1BB-6AE9B67DC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CE5CF61-1ED1-4FAC-914A-14E881E6C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3B5DC6-FCD0-43B0-81DC-546018AEC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31EC-2B13-4409-B390-6CFDA61EEBC2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91C016-D198-4D6D-9C90-DF139C596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4AE1B9-3FA8-4F8E-8A47-75555E91F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5C61-C63B-422E-86E3-8C6F0EF2B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51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AFEBB00-3A40-41AD-A928-23C0120704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FE19E60-2CB5-4A2B-B041-FD2D27406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469A7A-7C77-468A-B9D3-B7E50793C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31EC-2B13-4409-B390-6CFDA61EEBC2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9AC330-038E-47A9-895B-6E5545404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27F247-6B4C-4AA6-B674-22A73E146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5C61-C63B-422E-86E3-8C6F0EF2B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901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AFB2F3-C821-4573-A1CC-0966A1FEB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CB1B38-69E9-47D4-A67B-66C463C87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543823-A96B-4108-971C-C4C427668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31EC-2B13-4409-B390-6CFDA61EEBC2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F1312A-F36E-4677-8574-DF35D980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C9ABF6-B02C-44B5-A44F-18D1ADD22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5C61-C63B-422E-86E3-8C6F0EF2B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26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42CB2E-21DC-47E8-8149-042C0F1B2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D66394C-2323-449D-9FD6-319A6A0D8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3A66E0-C75D-4F15-84C6-22F36BF9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31EC-2B13-4409-B390-6CFDA61EEBC2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F8B69B-5449-4493-8B03-0617C9CC4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241318-5728-4791-85EE-FBF847E6C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5C61-C63B-422E-86E3-8C6F0EF2B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288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7A9971-4C7A-47C6-A428-DE06E736D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34C939-954A-4917-A38F-865069451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6D67CCE-4130-40B0-A20E-985F8D40D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26ADC8C-2CEA-4845-9507-520872AAA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31EC-2B13-4409-B390-6CFDA61EEBC2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B35F419-ED59-4B3B-AD5B-C7A5D5D8A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1889EDB-A9C2-434B-A8DB-2292DCF76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5C61-C63B-422E-86E3-8C6F0EF2B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694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A98C40-D08E-4EC0-85E8-4D4F36C0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49A9DE5-8EF8-4202-8E07-B88A88FF1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05110E3-64B3-4431-807C-970121C9A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4604D27-5329-4826-ACD1-F9DBEFA80B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AEBB852-C8F5-4C0B-97DA-F01ABD1016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BC137FD-6782-4F79-BAF3-ACCDC4B1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31EC-2B13-4409-B390-6CFDA61EEBC2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223CF89-68A7-4844-8695-6E9C7C196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69B45F6-5BE9-49F9-9753-A433CAC50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5C61-C63B-422E-86E3-8C6F0EF2B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18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EC829E-D911-442A-B23E-C7F6B1F51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6A757F0-4E64-496F-8CA4-89DDDEDC1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31EC-2B13-4409-B390-6CFDA61EEBC2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160D77A-E1B8-4ED2-B918-60EDCA224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72FCD2D-7B75-4CDB-94E4-B454E6AB4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5C61-C63B-422E-86E3-8C6F0EF2B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27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3ABF9F6-AAF3-4BEE-8307-B08132771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31EC-2B13-4409-B390-6CFDA61EEBC2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3A793CD-8826-433A-8233-D14E480C2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FA083E-66B5-4A10-A44A-2DF6C9D2B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5C61-C63B-422E-86E3-8C6F0EF2B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30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B05609-B664-4BB1-8C53-F77734A27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DD6867-A2F7-4990-8D6A-745C02E48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7BF628F-9E9A-4F10-BF31-29B951BAD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70D3ADB-8924-4273-A04C-78A9DC50F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31EC-2B13-4409-B390-6CFDA61EEBC2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D06A193-CA84-423F-A422-C02416C5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B52FE76-9E0D-4574-9D07-C940B3519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5C61-C63B-422E-86E3-8C6F0EF2B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384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920342-E00B-494E-B41D-09D77990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C70F1F3-A4BF-4E57-A2AE-1AA750EB92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0EFB864-60E9-42D9-987B-A21A2F061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152D3FD-35B7-4B58-9837-49E3B7D4F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31EC-2B13-4409-B390-6CFDA61EEBC2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E30D435-9D47-4D18-9E71-75E2E788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35DCB5-75FC-4473-A691-4028621A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5C61-C63B-422E-86E3-8C6F0EF2B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035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EBF86DA-ED61-4697-8EDC-7DFEE1636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1F3E96C-C5F7-4D6F-AEAA-6BDD9CA96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2B01DB-C07A-4639-A2AF-AC67A1089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031EC-2B13-4409-B390-6CFDA61EEBC2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22ED1A-81E3-4FE3-8527-0E641FCF3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5B576D-F920-4270-BAB6-739D1FC39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85C61-C63B-422E-86E3-8C6F0EF2B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40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3B8ED6-12E0-4636-9FA3-EF35F7F0D5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b="1" dirty="0"/>
              <a:t>感染防止　サイン集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6AB5BB9-B740-48FC-A936-8C6652187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9916" y="3697453"/>
            <a:ext cx="9552167" cy="2568175"/>
          </a:xfrm>
        </p:spPr>
        <p:txBody>
          <a:bodyPr>
            <a:normAutofit/>
          </a:bodyPr>
          <a:lstStyle/>
          <a:p>
            <a:r>
              <a:rPr kumimoji="1" lang="ja-JP" altLang="en-US" sz="3200" b="1" dirty="0"/>
              <a:t>お互いに感染しない、させないために</a:t>
            </a:r>
            <a:r>
              <a:rPr kumimoji="1" lang="ja-JP" altLang="en-US" dirty="0"/>
              <a:t>！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適宜印刷して張り出しをお願いいたします。</a:t>
            </a:r>
            <a:endParaRPr kumimoji="1" lang="en-US" altLang="ja-JP" dirty="0"/>
          </a:p>
          <a:p>
            <a:r>
              <a:rPr lang="ja-JP" altLang="en-US" dirty="0"/>
              <a:t>また、お部屋とご利用者の配置図やゾーニングの図、ゴミ出しや食事の受け渡しの動線などの図は、各事業所で予めご用意ください。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4686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A4C1CFF-D0CF-4FFB-AFF1-8310F0662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047" y="2073978"/>
            <a:ext cx="4490155" cy="336761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6682734-848E-41CB-B714-7E295C1170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4" r="15397"/>
          <a:stretch/>
        </p:blipFill>
        <p:spPr>
          <a:xfrm rot="5400000">
            <a:off x="8283564" y="1333434"/>
            <a:ext cx="3014137" cy="336761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A5D7CB3-4D8C-4C15-B4D4-AF905D6533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1" r="26964" b="1258"/>
          <a:stretch/>
        </p:blipFill>
        <p:spPr>
          <a:xfrm rot="5400000">
            <a:off x="8914018" y="4225603"/>
            <a:ext cx="1761716" cy="336761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185E733-17B9-430B-9614-6201EC18303E}"/>
              </a:ext>
            </a:extLst>
          </p:cNvPr>
          <p:cNvSpPr txBox="1"/>
          <p:nvPr/>
        </p:nvSpPr>
        <p:spPr>
          <a:xfrm>
            <a:off x="1017057" y="1005933"/>
            <a:ext cx="2760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手袋　</a:t>
            </a:r>
            <a:r>
              <a:rPr kumimoji="1" lang="en-US" altLang="ja-JP" sz="2000" b="1" dirty="0"/>
              <a:t>2</a:t>
            </a:r>
            <a:r>
              <a:rPr kumimoji="1" lang="ja-JP" altLang="en-US" sz="2000" b="1" dirty="0"/>
              <a:t>組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5A93069-F42D-4E49-BA00-7CA36686D0F0}"/>
              </a:ext>
            </a:extLst>
          </p:cNvPr>
          <p:cNvSpPr txBox="1"/>
          <p:nvPr/>
        </p:nvSpPr>
        <p:spPr>
          <a:xfrm>
            <a:off x="8414807" y="1005933"/>
            <a:ext cx="2760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手指消毒用アルコール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88A3BE1-0A57-49CD-87F1-80DFA868A78A}"/>
              </a:ext>
            </a:extLst>
          </p:cNvPr>
          <p:cNvSpPr txBox="1"/>
          <p:nvPr/>
        </p:nvSpPr>
        <p:spPr>
          <a:xfrm>
            <a:off x="8414806" y="4628443"/>
            <a:ext cx="2760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養生テープ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537000B-8B72-499D-8F8F-46C1E17AAC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8800" y="2073979"/>
            <a:ext cx="4490157" cy="3367618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6279250-1DED-47AB-8E10-895DDD623FEC}"/>
              </a:ext>
            </a:extLst>
          </p:cNvPr>
          <p:cNvSpPr txBox="1"/>
          <p:nvPr/>
        </p:nvSpPr>
        <p:spPr>
          <a:xfrm>
            <a:off x="4713811" y="390380"/>
            <a:ext cx="2760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フェイスシールド</a:t>
            </a:r>
            <a:endParaRPr kumimoji="1" lang="en-US" altLang="ja-JP" sz="2000" b="1" dirty="0"/>
          </a:p>
          <a:p>
            <a:pPr algn="ctr"/>
            <a:r>
              <a:rPr lang="ja-JP" altLang="en-US" sz="2000" b="1" dirty="0"/>
              <a:t>または</a:t>
            </a:r>
            <a:endParaRPr lang="en-US" altLang="ja-JP" sz="2000" b="1" dirty="0"/>
          </a:p>
          <a:p>
            <a:pPr algn="ctr"/>
            <a:r>
              <a:rPr kumimoji="1" lang="ja-JP" altLang="en-US" sz="2000" b="1" dirty="0"/>
              <a:t>ゴーグル</a:t>
            </a:r>
          </a:p>
        </p:txBody>
      </p:sp>
    </p:spTree>
    <p:extLst>
      <p:ext uri="{BB962C8B-B14F-4D97-AF65-F5344CB8AC3E}">
        <p14:creationId xmlns:p14="http://schemas.microsoft.com/office/powerpoint/2010/main" val="1266824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吹き出し: 下矢印 1">
            <a:extLst>
              <a:ext uri="{FF2B5EF4-FFF2-40B4-BE49-F238E27FC236}">
                <a16:creationId xmlns:a16="http://schemas.microsoft.com/office/drawing/2014/main" id="{1CF9B503-875C-4BB3-8FD5-7A9BAB3B6E87}"/>
              </a:ext>
            </a:extLst>
          </p:cNvPr>
          <p:cNvSpPr/>
          <p:nvPr/>
        </p:nvSpPr>
        <p:spPr>
          <a:xfrm>
            <a:off x="254442" y="286247"/>
            <a:ext cx="11736125" cy="645645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b="1" dirty="0">
                <a:solidFill>
                  <a:srgbClr val="FFFF00"/>
                </a:solidFill>
              </a:rPr>
              <a:t>新しい</a:t>
            </a:r>
            <a:r>
              <a:rPr kumimoji="1" lang="en-US" altLang="ja-JP" sz="9600" b="1" dirty="0">
                <a:solidFill>
                  <a:srgbClr val="FFFF00"/>
                </a:solidFill>
              </a:rPr>
              <a:t>PPE</a:t>
            </a:r>
          </a:p>
          <a:p>
            <a:pPr algn="ctr"/>
            <a:r>
              <a:rPr lang="ja-JP" altLang="en-US" sz="5400" b="1" dirty="0">
                <a:solidFill>
                  <a:srgbClr val="FFFF00"/>
                </a:solidFill>
              </a:rPr>
              <a:t>手指衛生をしてから取り出すこと！</a:t>
            </a:r>
            <a:endParaRPr lang="en-US" altLang="ja-JP" sz="5400" b="1" dirty="0">
              <a:solidFill>
                <a:srgbClr val="FFFF00"/>
              </a:solidFill>
            </a:endParaRPr>
          </a:p>
          <a:p>
            <a:pPr algn="ctr"/>
            <a:r>
              <a:rPr kumimoji="1" lang="ja-JP" altLang="en-US" sz="5400" b="1" dirty="0">
                <a:solidFill>
                  <a:srgbClr val="FFFF00"/>
                </a:solidFill>
              </a:rPr>
              <a:t>着用の際は鏡で確認！</a:t>
            </a:r>
          </a:p>
        </p:txBody>
      </p:sp>
    </p:spTree>
    <p:extLst>
      <p:ext uri="{BB962C8B-B14F-4D97-AF65-F5344CB8AC3E}">
        <p14:creationId xmlns:p14="http://schemas.microsoft.com/office/powerpoint/2010/main" val="1778545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吹き出し: 下矢印 1">
            <a:extLst>
              <a:ext uri="{FF2B5EF4-FFF2-40B4-BE49-F238E27FC236}">
                <a16:creationId xmlns:a16="http://schemas.microsoft.com/office/drawing/2014/main" id="{D8999E25-4C58-4018-863C-0EFE12B14C61}"/>
              </a:ext>
            </a:extLst>
          </p:cNvPr>
          <p:cNvSpPr/>
          <p:nvPr/>
        </p:nvSpPr>
        <p:spPr>
          <a:xfrm>
            <a:off x="254442" y="286247"/>
            <a:ext cx="11736125" cy="645645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b="1" dirty="0">
                <a:solidFill>
                  <a:srgbClr val="FFFF00"/>
                </a:solidFill>
              </a:rPr>
              <a:t>新しい手袋置き場</a:t>
            </a:r>
            <a:endParaRPr kumimoji="1" lang="en-US" altLang="ja-JP" sz="9600" b="1" dirty="0">
              <a:solidFill>
                <a:srgbClr val="FFFF00"/>
              </a:solidFill>
            </a:endParaRPr>
          </a:p>
          <a:p>
            <a:pPr algn="ctr"/>
            <a:r>
              <a:rPr lang="ja-JP" altLang="en-US" sz="5400" b="1" dirty="0">
                <a:solidFill>
                  <a:srgbClr val="FFFF00"/>
                </a:solidFill>
              </a:rPr>
              <a:t>手指衛生をしてから取り出すこと！</a:t>
            </a:r>
            <a:endParaRPr lang="en-US" altLang="ja-JP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97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吹き出し: 下矢印 1">
            <a:extLst>
              <a:ext uri="{FF2B5EF4-FFF2-40B4-BE49-F238E27FC236}">
                <a16:creationId xmlns:a16="http://schemas.microsoft.com/office/drawing/2014/main" id="{D8999E25-4C58-4018-863C-0EFE12B14C61}"/>
              </a:ext>
            </a:extLst>
          </p:cNvPr>
          <p:cNvSpPr/>
          <p:nvPr/>
        </p:nvSpPr>
        <p:spPr>
          <a:xfrm>
            <a:off x="254442" y="286247"/>
            <a:ext cx="11736125" cy="645645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b="1" dirty="0">
                <a:solidFill>
                  <a:srgbClr val="FFFF00"/>
                </a:solidFill>
              </a:rPr>
              <a:t>新しいマスク</a:t>
            </a:r>
            <a:endParaRPr kumimoji="1" lang="en-US" altLang="ja-JP" sz="9600" b="1" dirty="0">
              <a:solidFill>
                <a:srgbClr val="FFFF00"/>
              </a:solidFill>
            </a:endParaRPr>
          </a:p>
          <a:p>
            <a:pPr algn="ctr"/>
            <a:r>
              <a:rPr lang="ja-JP" altLang="en-US" sz="5400" b="1" dirty="0">
                <a:solidFill>
                  <a:srgbClr val="FFFF00"/>
                </a:solidFill>
              </a:rPr>
              <a:t>手指衛生をしてから取り出すこと！</a:t>
            </a:r>
            <a:endParaRPr lang="en-US" altLang="ja-JP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97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吹き出し: 下矢印 1">
            <a:extLst>
              <a:ext uri="{FF2B5EF4-FFF2-40B4-BE49-F238E27FC236}">
                <a16:creationId xmlns:a16="http://schemas.microsoft.com/office/drawing/2014/main" id="{D8999E25-4C58-4018-863C-0EFE12B14C61}"/>
              </a:ext>
            </a:extLst>
          </p:cNvPr>
          <p:cNvSpPr/>
          <p:nvPr/>
        </p:nvSpPr>
        <p:spPr>
          <a:xfrm>
            <a:off x="254442" y="286247"/>
            <a:ext cx="11736125" cy="645645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b="1" dirty="0">
                <a:solidFill>
                  <a:srgbClr val="FFFF00"/>
                </a:solidFill>
              </a:rPr>
              <a:t>新しいゴーグル・フェイスシールド</a:t>
            </a:r>
            <a:endParaRPr kumimoji="1" lang="en-US" altLang="ja-JP" sz="9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89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吹き出し: 下矢印 1">
            <a:extLst>
              <a:ext uri="{FF2B5EF4-FFF2-40B4-BE49-F238E27FC236}">
                <a16:creationId xmlns:a16="http://schemas.microsoft.com/office/drawing/2014/main" id="{D8999E25-4C58-4018-863C-0EFE12B14C61}"/>
              </a:ext>
            </a:extLst>
          </p:cNvPr>
          <p:cNvSpPr/>
          <p:nvPr/>
        </p:nvSpPr>
        <p:spPr>
          <a:xfrm>
            <a:off x="254442" y="286247"/>
            <a:ext cx="11736125" cy="645645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b="1" dirty="0">
                <a:solidFill>
                  <a:srgbClr val="FFFF00"/>
                </a:solidFill>
              </a:rPr>
              <a:t>テープ類　その他</a:t>
            </a:r>
            <a:endParaRPr kumimoji="1" lang="en-US" altLang="ja-JP" sz="9600" b="1" dirty="0">
              <a:solidFill>
                <a:srgbClr val="FFFF00"/>
              </a:solidFill>
            </a:endParaRPr>
          </a:p>
          <a:p>
            <a:pPr algn="ctr"/>
            <a:r>
              <a:rPr lang="ja-JP" altLang="en-US" sz="5400" b="1" dirty="0">
                <a:solidFill>
                  <a:srgbClr val="FFFF00"/>
                </a:solidFill>
              </a:rPr>
              <a:t>なくなる前に補充！</a:t>
            </a:r>
            <a:endParaRPr lang="en-US" altLang="ja-JP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97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吹き出し: 下矢印 1">
            <a:extLst>
              <a:ext uri="{FF2B5EF4-FFF2-40B4-BE49-F238E27FC236}">
                <a16:creationId xmlns:a16="http://schemas.microsoft.com/office/drawing/2014/main" id="{D8999E25-4C58-4018-863C-0EFE12B14C61}"/>
              </a:ext>
            </a:extLst>
          </p:cNvPr>
          <p:cNvSpPr/>
          <p:nvPr/>
        </p:nvSpPr>
        <p:spPr>
          <a:xfrm>
            <a:off x="254442" y="286247"/>
            <a:ext cx="11736125" cy="6456459"/>
          </a:xfrm>
          <a:prstGeom prst="downArrow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b="1" dirty="0">
                <a:solidFill>
                  <a:srgbClr val="0070C0"/>
                </a:solidFill>
              </a:rPr>
              <a:t>ゴーグル・フェイスシールド置き場</a:t>
            </a:r>
            <a:endParaRPr kumimoji="1" lang="en-US" altLang="ja-JP" sz="9600" b="1" dirty="0">
              <a:solidFill>
                <a:srgbClr val="0070C0"/>
              </a:solidFill>
            </a:endParaRPr>
          </a:p>
          <a:p>
            <a:pPr algn="ctr"/>
            <a:r>
              <a:rPr lang="ja-JP" altLang="en-US" sz="6000" b="1" dirty="0">
                <a:solidFill>
                  <a:srgbClr val="0070C0"/>
                </a:solidFill>
              </a:rPr>
              <a:t>名前を書いて間違わないように！</a:t>
            </a:r>
            <a:endParaRPr kumimoji="1" lang="en-US" altLang="ja-JP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37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9A95376F-2FFA-4DF8-9590-2E5137ACD6A0}"/>
              </a:ext>
            </a:extLst>
          </p:cNvPr>
          <p:cNvSpPr/>
          <p:nvPr/>
        </p:nvSpPr>
        <p:spPr>
          <a:xfrm>
            <a:off x="119270" y="135171"/>
            <a:ext cx="11863346" cy="6591631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5400" b="1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休憩スペース</a:t>
            </a:r>
            <a:endParaRPr kumimoji="1" lang="en-US" altLang="ja-JP" sz="5400" b="1" dirty="0">
              <a:solidFill>
                <a:srgbClr val="00206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endParaRPr kumimoji="1" lang="en-US" altLang="ja-JP" sz="5400" b="1" dirty="0">
              <a:solidFill>
                <a:srgbClr val="00206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5400" b="1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手洗いをしてゆっくり休む</a:t>
            </a:r>
            <a:endParaRPr kumimoji="1" lang="en-US" altLang="ja-JP" sz="5400" b="1" dirty="0">
              <a:solidFill>
                <a:srgbClr val="00206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5400" b="1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マスクは着用のこと</a:t>
            </a:r>
            <a:endParaRPr kumimoji="1" lang="en-US" altLang="ja-JP" sz="5400" b="1" dirty="0">
              <a:solidFill>
                <a:srgbClr val="00206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5400" b="1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汗を拭いて、</a:t>
            </a:r>
            <a:r>
              <a:rPr kumimoji="1" lang="ja-JP" altLang="en-US" sz="5400" b="1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水分補給をしてください</a:t>
            </a:r>
            <a:endParaRPr kumimoji="1" lang="en-US" altLang="ja-JP" sz="5400" b="1" dirty="0">
              <a:solidFill>
                <a:srgbClr val="00206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endParaRPr kumimoji="1" lang="en-US" altLang="ja-JP" sz="5400" b="1" dirty="0">
              <a:solidFill>
                <a:srgbClr val="00206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5400" b="1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体調が悪いときは無理をしないこと！</a:t>
            </a:r>
            <a:endParaRPr kumimoji="1" lang="en-US" altLang="ja-JP" sz="4000" b="1" dirty="0">
              <a:solidFill>
                <a:srgbClr val="00206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1566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9A95376F-2FFA-4DF8-9590-2E5137ACD6A0}"/>
              </a:ext>
            </a:extLst>
          </p:cNvPr>
          <p:cNvSpPr/>
          <p:nvPr/>
        </p:nvSpPr>
        <p:spPr>
          <a:xfrm>
            <a:off x="119270" y="135171"/>
            <a:ext cx="11863346" cy="6591631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6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休憩・事務作業の前に</a:t>
            </a:r>
            <a:endParaRPr kumimoji="1" lang="en-US" altLang="ja-JP" sz="66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endParaRPr kumimoji="1" lang="en-US" altLang="ja-JP" sz="2400" b="1" dirty="0">
              <a:solidFill>
                <a:srgbClr val="00206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5400" b="1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まず手洗いをして下さい！</a:t>
            </a:r>
            <a:endParaRPr kumimoji="1" lang="en-US" altLang="ja-JP" sz="5400" b="1" dirty="0">
              <a:solidFill>
                <a:srgbClr val="00206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5400" b="1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マスクは着用のこと</a:t>
            </a:r>
            <a:endParaRPr kumimoji="1" lang="en-US" altLang="ja-JP" sz="5400" b="1" dirty="0">
              <a:solidFill>
                <a:srgbClr val="00206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5400" b="1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汗を拭いて、</a:t>
            </a:r>
            <a:r>
              <a:rPr kumimoji="1" lang="ja-JP" altLang="en-US" sz="5400" b="1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水分補給をしてください</a:t>
            </a:r>
            <a:endParaRPr kumimoji="1" lang="en-US" altLang="ja-JP" sz="5400" b="1" dirty="0">
              <a:solidFill>
                <a:srgbClr val="00206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endParaRPr kumimoji="1" lang="en-US" altLang="ja-JP" sz="5400" b="1" dirty="0">
              <a:solidFill>
                <a:srgbClr val="00206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5400" b="1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体調が悪いときは無理をしないこと！</a:t>
            </a:r>
            <a:endParaRPr kumimoji="1" lang="en-US" altLang="ja-JP" sz="4000" b="1" dirty="0">
              <a:solidFill>
                <a:srgbClr val="00206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6796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C06BE41E-E1F5-4857-8452-0C0EBC218654}"/>
              </a:ext>
            </a:extLst>
          </p:cNvPr>
          <p:cNvSpPr/>
          <p:nvPr/>
        </p:nvSpPr>
        <p:spPr>
          <a:xfrm>
            <a:off x="291548" y="63610"/>
            <a:ext cx="11608904" cy="6730780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PPE</a:t>
            </a:r>
            <a:r>
              <a:rPr kumimoji="1" lang="ja-JP" altLang="en-US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脱衣エリア</a:t>
            </a:r>
            <a:endParaRPr kumimoji="1" lang="en-US" altLang="ja-JP" sz="4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kumimoji="1" lang="ja-JP" altLang="en-US" sz="3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・まずアウター手袋の上から手指消毒</a:t>
            </a:r>
            <a:endParaRPr kumimoji="1" lang="en-US" altLang="ja-JP" sz="36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kumimoji="1" lang="ja-JP" altLang="en-US" sz="3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・アウター手袋をはずして手指消毒</a:t>
            </a:r>
            <a:endParaRPr kumimoji="1" lang="en-US" altLang="ja-JP" sz="36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kumimoji="1" lang="ja-JP" altLang="en-US" sz="3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・ガウンとインナー手袋を脱ぐ</a:t>
            </a:r>
            <a:r>
              <a:rPr kumimoji="1" lang="en-US" altLang="ja-JP" sz="3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3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裏と表に注意</a:t>
            </a:r>
            <a:r>
              <a:rPr kumimoji="1" lang="en-US" altLang="ja-JP" sz="3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  <a:p>
            <a:r>
              <a:rPr kumimoji="1" lang="ja-JP" altLang="en-US" sz="3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・手指消毒をする</a:t>
            </a:r>
            <a:endParaRPr kumimoji="1" lang="en-US" altLang="ja-JP" sz="36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kumimoji="1" lang="ja-JP" altLang="en-US" sz="3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</a:t>
            </a:r>
            <a:r>
              <a:rPr lang="ja-JP" altLang="en-US" sz="3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ゴーグル</a:t>
            </a:r>
            <a:r>
              <a:rPr kumimoji="1" lang="en-US" altLang="ja-JP" sz="3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3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フェイスシールド</a:t>
            </a:r>
            <a:r>
              <a:rPr kumimoji="1" lang="en-US" altLang="ja-JP" sz="3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kumimoji="1" lang="ja-JP" altLang="en-US" sz="3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をとる</a:t>
            </a:r>
            <a:r>
              <a:rPr kumimoji="1" lang="en-US" altLang="ja-JP" sz="3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3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目を閉じて）</a:t>
            </a:r>
            <a:endParaRPr kumimoji="1" lang="en-US" altLang="ja-JP" sz="36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kumimoji="1" lang="ja-JP" altLang="en-US" sz="3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・手指消毒をする</a:t>
            </a:r>
            <a:endParaRPr kumimoji="1" lang="en-US" altLang="ja-JP" sz="36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kumimoji="1" lang="ja-JP" altLang="en-US" sz="3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・キャップをとる</a:t>
            </a:r>
            <a:r>
              <a:rPr kumimoji="1" lang="en-US" altLang="ja-JP" sz="3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3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目を閉じて</a:t>
            </a:r>
            <a:r>
              <a:rPr kumimoji="1" lang="en-US" altLang="ja-JP" sz="3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  <a:p>
            <a:pPr algn="l"/>
            <a:r>
              <a:rPr lang="ja-JP" altLang="en-US" sz="3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・手指消毒をする</a:t>
            </a:r>
            <a:endParaRPr lang="en-US" altLang="ja-JP" sz="36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kumimoji="1" lang="ja-JP" altLang="en-US" sz="3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・マスクを交換する</a:t>
            </a:r>
            <a:endParaRPr kumimoji="1" lang="en-US" altLang="ja-JP" sz="36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kumimoji="1" lang="ja-JP" altLang="en-US" sz="3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・手指消毒してグリーンゾーンへ → 手洗い</a:t>
            </a:r>
            <a:endParaRPr kumimoji="1" lang="en-US" altLang="ja-JP" sz="36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968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4662E266-1179-4CFB-B49C-DF9274073040}"/>
              </a:ext>
            </a:extLst>
          </p:cNvPr>
          <p:cNvSpPr/>
          <p:nvPr/>
        </p:nvSpPr>
        <p:spPr>
          <a:xfrm>
            <a:off x="119270" y="95416"/>
            <a:ext cx="11982615" cy="668704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800" b="1" dirty="0">
                <a:solidFill>
                  <a:srgbClr val="FFFF00"/>
                </a:solidFill>
              </a:rPr>
              <a:t>まずは</a:t>
            </a:r>
            <a:endParaRPr kumimoji="1" lang="en-US" altLang="ja-JP" sz="13800" b="1" dirty="0">
              <a:solidFill>
                <a:srgbClr val="FFFF00"/>
              </a:solidFill>
            </a:endParaRPr>
          </a:p>
          <a:p>
            <a:pPr algn="ctr"/>
            <a:r>
              <a:rPr kumimoji="1" lang="ja-JP" altLang="en-US" sz="13800" b="1" dirty="0">
                <a:solidFill>
                  <a:srgbClr val="FFFF00"/>
                </a:solidFill>
              </a:rPr>
              <a:t>しっかり見る</a:t>
            </a:r>
          </a:p>
        </p:txBody>
      </p:sp>
    </p:spTree>
    <p:extLst>
      <p:ext uri="{BB962C8B-B14F-4D97-AF65-F5344CB8AC3E}">
        <p14:creationId xmlns:p14="http://schemas.microsoft.com/office/powerpoint/2010/main" val="2176800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A18ED591-48D1-4096-99A3-E547D21C0E20}"/>
              </a:ext>
            </a:extLst>
          </p:cNvPr>
          <p:cNvSpPr/>
          <p:nvPr/>
        </p:nvSpPr>
        <p:spPr>
          <a:xfrm>
            <a:off x="127222" y="127221"/>
            <a:ext cx="11990566" cy="6655241"/>
          </a:xfrm>
          <a:prstGeom prst="roundRect">
            <a:avLst/>
          </a:prstGeom>
          <a:solidFill>
            <a:srgbClr val="FFCC66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4800" b="1" dirty="0">
                <a:solidFill>
                  <a:schemeClr val="accent6">
                    <a:lumMod val="75000"/>
                  </a:schemeClr>
                </a:solidFill>
              </a:rPr>
              <a:t>食事は非対面で</a:t>
            </a:r>
            <a:endParaRPr kumimoji="1" lang="en-US" altLang="ja-JP" sz="48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altLang="ja-JP" sz="4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ja-JP" altLang="en-US" sz="4800" b="1" dirty="0">
                <a:solidFill>
                  <a:schemeClr val="accent6">
                    <a:lumMod val="75000"/>
                  </a:schemeClr>
                </a:solidFill>
              </a:rPr>
              <a:t>席の間隔を１ｍ以上</a:t>
            </a:r>
            <a:endParaRPr kumimoji="1" lang="en-US" altLang="ja-JP" sz="48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altLang="ja-JP" sz="4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ja-JP" altLang="en-US" sz="4800" b="1" dirty="0">
                <a:solidFill>
                  <a:schemeClr val="accent6">
                    <a:lumMod val="75000"/>
                  </a:schemeClr>
                </a:solidFill>
              </a:rPr>
              <a:t>間にパーテーション</a:t>
            </a:r>
            <a:endParaRPr kumimoji="1" lang="en-US" altLang="ja-JP" sz="48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altLang="ja-JP" sz="4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ja-JP" altLang="en-US" sz="4800" b="1" dirty="0">
                <a:solidFill>
                  <a:schemeClr val="accent6">
                    <a:lumMod val="75000"/>
                  </a:schemeClr>
                </a:solidFill>
              </a:rPr>
              <a:t>くしゃみ、咳は</a:t>
            </a:r>
            <a:endParaRPr kumimoji="1" lang="en-US" altLang="ja-JP" sz="4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ja-JP" altLang="en-US" sz="4800" b="1" dirty="0">
                <a:solidFill>
                  <a:schemeClr val="accent6">
                    <a:lumMod val="75000"/>
                  </a:schemeClr>
                </a:solidFill>
              </a:rPr>
              <a:t>　</a:t>
            </a:r>
            <a:r>
              <a:rPr kumimoji="1" lang="ja-JP" altLang="en-US" sz="4800" b="1" dirty="0">
                <a:solidFill>
                  <a:schemeClr val="accent6">
                    <a:lumMod val="75000"/>
                  </a:schemeClr>
                </a:solidFill>
              </a:rPr>
              <a:t>口を</a:t>
            </a:r>
            <a:r>
              <a:rPr lang="ja-JP" altLang="en-US" sz="4800" b="1" dirty="0">
                <a:solidFill>
                  <a:schemeClr val="accent6">
                    <a:lumMod val="75000"/>
                  </a:schemeClr>
                </a:solidFill>
              </a:rPr>
              <a:t>かくして</a:t>
            </a:r>
            <a:endParaRPr kumimoji="1" lang="ja-JP" alt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1E3C021-1121-4017-A434-B6B8EB026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834" y="298174"/>
            <a:ext cx="4471284" cy="628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10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9D15577-6F39-4715-811E-F735DBBEC8AA}"/>
              </a:ext>
            </a:extLst>
          </p:cNvPr>
          <p:cNvSpPr/>
          <p:nvPr/>
        </p:nvSpPr>
        <p:spPr>
          <a:xfrm>
            <a:off x="333955" y="306126"/>
            <a:ext cx="5820355" cy="62457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>
                <a:solidFill>
                  <a:srgbClr val="002060"/>
                </a:solidFill>
              </a:rPr>
              <a:t>グリーンゾーン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8BFE92E-4A30-454E-8CEA-C91EB500CAD3}"/>
              </a:ext>
            </a:extLst>
          </p:cNvPr>
          <p:cNvSpPr/>
          <p:nvPr/>
        </p:nvSpPr>
        <p:spPr>
          <a:xfrm>
            <a:off x="6154310" y="306124"/>
            <a:ext cx="5645427" cy="6245751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>
                <a:solidFill>
                  <a:srgbClr val="FFFF00"/>
                </a:solidFill>
              </a:rPr>
              <a:t>レッドゾーン</a:t>
            </a:r>
          </a:p>
        </p:txBody>
      </p:sp>
      <p:sp>
        <p:nvSpPr>
          <p:cNvPr id="4" name="矢印: 左 3">
            <a:extLst>
              <a:ext uri="{FF2B5EF4-FFF2-40B4-BE49-F238E27FC236}">
                <a16:creationId xmlns:a16="http://schemas.microsoft.com/office/drawing/2014/main" id="{73F30305-525C-4E78-BF4C-5C2CB3A6AB3D}"/>
              </a:ext>
            </a:extLst>
          </p:cNvPr>
          <p:cNvSpPr/>
          <p:nvPr/>
        </p:nvSpPr>
        <p:spPr>
          <a:xfrm>
            <a:off x="934278" y="4432851"/>
            <a:ext cx="4794637" cy="1137037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左 4">
            <a:extLst>
              <a:ext uri="{FF2B5EF4-FFF2-40B4-BE49-F238E27FC236}">
                <a16:creationId xmlns:a16="http://schemas.microsoft.com/office/drawing/2014/main" id="{BC197E5A-308C-4510-A37A-D1B2578DFEA3}"/>
              </a:ext>
            </a:extLst>
          </p:cNvPr>
          <p:cNvSpPr/>
          <p:nvPr/>
        </p:nvSpPr>
        <p:spPr>
          <a:xfrm rot="10800000">
            <a:off x="6579705" y="4464655"/>
            <a:ext cx="4794637" cy="1137037"/>
          </a:xfrm>
          <a:prstGeom prst="leftArrow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216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9D15577-6F39-4715-811E-F735DBBEC8AA}"/>
              </a:ext>
            </a:extLst>
          </p:cNvPr>
          <p:cNvSpPr/>
          <p:nvPr/>
        </p:nvSpPr>
        <p:spPr>
          <a:xfrm>
            <a:off x="508883" y="453224"/>
            <a:ext cx="5645427" cy="6098651"/>
          </a:xfrm>
          <a:prstGeom prst="rect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>
                <a:solidFill>
                  <a:srgbClr val="FFFF00"/>
                </a:solidFill>
              </a:rPr>
              <a:t>レッドゾーン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8BFE92E-4A30-454E-8CEA-C91EB500CAD3}"/>
              </a:ext>
            </a:extLst>
          </p:cNvPr>
          <p:cNvSpPr/>
          <p:nvPr/>
        </p:nvSpPr>
        <p:spPr>
          <a:xfrm>
            <a:off x="6154310" y="453224"/>
            <a:ext cx="5645427" cy="60986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>
                <a:solidFill>
                  <a:srgbClr val="002060"/>
                </a:solidFill>
              </a:rPr>
              <a:t>グリーンゾーン</a:t>
            </a:r>
          </a:p>
        </p:txBody>
      </p:sp>
      <p:sp>
        <p:nvSpPr>
          <p:cNvPr id="4" name="矢印: 左 3">
            <a:extLst>
              <a:ext uri="{FF2B5EF4-FFF2-40B4-BE49-F238E27FC236}">
                <a16:creationId xmlns:a16="http://schemas.microsoft.com/office/drawing/2014/main" id="{73F30305-525C-4E78-BF4C-5C2CB3A6AB3D}"/>
              </a:ext>
            </a:extLst>
          </p:cNvPr>
          <p:cNvSpPr/>
          <p:nvPr/>
        </p:nvSpPr>
        <p:spPr>
          <a:xfrm>
            <a:off x="934278" y="4432851"/>
            <a:ext cx="4794637" cy="1137037"/>
          </a:xfrm>
          <a:prstGeom prst="leftArrow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左 4">
            <a:extLst>
              <a:ext uri="{FF2B5EF4-FFF2-40B4-BE49-F238E27FC236}">
                <a16:creationId xmlns:a16="http://schemas.microsoft.com/office/drawing/2014/main" id="{BC197E5A-308C-4510-A37A-D1B2578DFEA3}"/>
              </a:ext>
            </a:extLst>
          </p:cNvPr>
          <p:cNvSpPr/>
          <p:nvPr/>
        </p:nvSpPr>
        <p:spPr>
          <a:xfrm rot="10800000">
            <a:off x="6579705" y="4464655"/>
            <a:ext cx="4794637" cy="1137037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501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8BFE92E-4A30-454E-8CEA-C91EB500CAD3}"/>
              </a:ext>
            </a:extLst>
          </p:cNvPr>
          <p:cNvSpPr/>
          <p:nvPr/>
        </p:nvSpPr>
        <p:spPr>
          <a:xfrm>
            <a:off x="6154310" y="222638"/>
            <a:ext cx="5645427" cy="6329238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イエローゾーン</a:t>
            </a:r>
          </a:p>
        </p:txBody>
      </p:sp>
      <p:sp>
        <p:nvSpPr>
          <p:cNvPr id="4" name="矢印: 左 3">
            <a:extLst>
              <a:ext uri="{FF2B5EF4-FFF2-40B4-BE49-F238E27FC236}">
                <a16:creationId xmlns:a16="http://schemas.microsoft.com/office/drawing/2014/main" id="{73F30305-525C-4E78-BF4C-5C2CB3A6AB3D}"/>
              </a:ext>
            </a:extLst>
          </p:cNvPr>
          <p:cNvSpPr/>
          <p:nvPr/>
        </p:nvSpPr>
        <p:spPr>
          <a:xfrm>
            <a:off x="934278" y="4432851"/>
            <a:ext cx="4794637" cy="1137037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左 4">
            <a:extLst>
              <a:ext uri="{FF2B5EF4-FFF2-40B4-BE49-F238E27FC236}">
                <a16:creationId xmlns:a16="http://schemas.microsoft.com/office/drawing/2014/main" id="{BC197E5A-308C-4510-A37A-D1B2578DFEA3}"/>
              </a:ext>
            </a:extLst>
          </p:cNvPr>
          <p:cNvSpPr/>
          <p:nvPr/>
        </p:nvSpPr>
        <p:spPr>
          <a:xfrm rot="10800000">
            <a:off x="6579705" y="4464655"/>
            <a:ext cx="4794637" cy="1137037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03227AF-A002-490D-93BB-9761D45D7B1C}"/>
              </a:ext>
            </a:extLst>
          </p:cNvPr>
          <p:cNvSpPr/>
          <p:nvPr/>
        </p:nvSpPr>
        <p:spPr>
          <a:xfrm>
            <a:off x="508883" y="222638"/>
            <a:ext cx="5645427" cy="6329238"/>
          </a:xfrm>
          <a:prstGeom prst="rect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>
                <a:solidFill>
                  <a:srgbClr val="FFFF00"/>
                </a:solidFill>
              </a:rPr>
              <a:t>レッドゾーン</a:t>
            </a:r>
          </a:p>
        </p:txBody>
      </p:sp>
      <p:sp>
        <p:nvSpPr>
          <p:cNvPr id="7" name="矢印: 左 6">
            <a:extLst>
              <a:ext uri="{FF2B5EF4-FFF2-40B4-BE49-F238E27FC236}">
                <a16:creationId xmlns:a16="http://schemas.microsoft.com/office/drawing/2014/main" id="{4DE99184-52C0-46D1-BC1F-F7B74E3570D6}"/>
              </a:ext>
            </a:extLst>
          </p:cNvPr>
          <p:cNvSpPr/>
          <p:nvPr/>
        </p:nvSpPr>
        <p:spPr>
          <a:xfrm>
            <a:off x="817658" y="4464656"/>
            <a:ext cx="4794637" cy="1137037"/>
          </a:xfrm>
          <a:prstGeom prst="leftArrow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516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8BFE92E-4A30-454E-8CEA-C91EB500CAD3}"/>
              </a:ext>
            </a:extLst>
          </p:cNvPr>
          <p:cNvSpPr/>
          <p:nvPr/>
        </p:nvSpPr>
        <p:spPr>
          <a:xfrm>
            <a:off x="318052" y="230588"/>
            <a:ext cx="5645427" cy="6247737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>
                <a:solidFill>
                  <a:srgbClr val="FF0000"/>
                </a:solidFill>
              </a:rPr>
              <a:t>イエローゾーン</a:t>
            </a:r>
          </a:p>
        </p:txBody>
      </p:sp>
      <p:sp>
        <p:nvSpPr>
          <p:cNvPr id="5" name="矢印: 左 4">
            <a:extLst>
              <a:ext uri="{FF2B5EF4-FFF2-40B4-BE49-F238E27FC236}">
                <a16:creationId xmlns:a16="http://schemas.microsoft.com/office/drawing/2014/main" id="{BC197E5A-308C-4510-A37A-D1B2578DFEA3}"/>
              </a:ext>
            </a:extLst>
          </p:cNvPr>
          <p:cNvSpPr/>
          <p:nvPr/>
        </p:nvSpPr>
        <p:spPr>
          <a:xfrm>
            <a:off x="743446" y="4456705"/>
            <a:ext cx="4794637" cy="1137037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9C46967-BAAB-42CD-B82D-90EEDF495221}"/>
              </a:ext>
            </a:extLst>
          </p:cNvPr>
          <p:cNvSpPr/>
          <p:nvPr/>
        </p:nvSpPr>
        <p:spPr>
          <a:xfrm>
            <a:off x="5963478" y="222636"/>
            <a:ext cx="5836260" cy="6247737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>
                <a:solidFill>
                  <a:srgbClr val="FFFF00"/>
                </a:solidFill>
              </a:rPr>
              <a:t>レッドゾーン</a:t>
            </a:r>
          </a:p>
        </p:txBody>
      </p:sp>
      <p:sp>
        <p:nvSpPr>
          <p:cNvPr id="7" name="矢印: 左 6">
            <a:extLst>
              <a:ext uri="{FF2B5EF4-FFF2-40B4-BE49-F238E27FC236}">
                <a16:creationId xmlns:a16="http://schemas.microsoft.com/office/drawing/2014/main" id="{6A1A12C1-99FB-4AD8-A6F0-4BF55CC70B24}"/>
              </a:ext>
            </a:extLst>
          </p:cNvPr>
          <p:cNvSpPr/>
          <p:nvPr/>
        </p:nvSpPr>
        <p:spPr>
          <a:xfrm rot="10800000">
            <a:off x="6484290" y="4456704"/>
            <a:ext cx="4794637" cy="1137037"/>
          </a:xfrm>
          <a:prstGeom prst="leftArrow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803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吹き出し: 上矢印 1">
            <a:extLst>
              <a:ext uri="{FF2B5EF4-FFF2-40B4-BE49-F238E27FC236}">
                <a16:creationId xmlns:a16="http://schemas.microsoft.com/office/drawing/2014/main" id="{A182304C-A45E-4210-90A1-652D0D27566E}"/>
              </a:ext>
            </a:extLst>
          </p:cNvPr>
          <p:cNvSpPr/>
          <p:nvPr/>
        </p:nvSpPr>
        <p:spPr>
          <a:xfrm>
            <a:off x="320704" y="274321"/>
            <a:ext cx="11550594" cy="6309360"/>
          </a:xfrm>
          <a:prstGeom prst="upArrow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b="1" dirty="0">
                <a:solidFill>
                  <a:srgbClr val="FFFF00"/>
                </a:solidFill>
              </a:rPr>
              <a:t>これより先は</a:t>
            </a:r>
            <a:endParaRPr kumimoji="1" lang="en-US" altLang="ja-JP" sz="6600" b="1" dirty="0">
              <a:solidFill>
                <a:srgbClr val="FFFF00"/>
              </a:solidFill>
            </a:endParaRPr>
          </a:p>
          <a:p>
            <a:pPr algn="ctr"/>
            <a:r>
              <a:rPr lang="ja-JP" altLang="en-US" sz="6600" b="1" dirty="0">
                <a:solidFill>
                  <a:srgbClr val="FFFF00"/>
                </a:solidFill>
              </a:rPr>
              <a:t>レッドゾーン</a:t>
            </a:r>
            <a:endParaRPr lang="en-US" altLang="ja-JP" sz="6600" b="1" dirty="0">
              <a:solidFill>
                <a:srgbClr val="FFFF00"/>
              </a:solidFill>
            </a:endParaRPr>
          </a:p>
          <a:p>
            <a:pPr algn="ctr"/>
            <a:r>
              <a:rPr kumimoji="1" lang="en-US" altLang="ja-JP" sz="6600" b="1" dirty="0">
                <a:solidFill>
                  <a:srgbClr val="FFFF00"/>
                </a:solidFill>
              </a:rPr>
              <a:t>PPE</a:t>
            </a:r>
            <a:r>
              <a:rPr kumimoji="1" lang="ja-JP" altLang="en-US" sz="6600" b="1" dirty="0">
                <a:solidFill>
                  <a:srgbClr val="FFFF00"/>
                </a:solidFill>
              </a:rPr>
              <a:t>の着用が必要です！</a:t>
            </a:r>
          </a:p>
        </p:txBody>
      </p:sp>
    </p:spTree>
    <p:extLst>
      <p:ext uri="{BB962C8B-B14F-4D97-AF65-F5344CB8AC3E}">
        <p14:creationId xmlns:p14="http://schemas.microsoft.com/office/powerpoint/2010/main" val="424282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吹き出し: 上矢印 1">
            <a:extLst>
              <a:ext uri="{FF2B5EF4-FFF2-40B4-BE49-F238E27FC236}">
                <a16:creationId xmlns:a16="http://schemas.microsoft.com/office/drawing/2014/main" id="{A182304C-A45E-4210-90A1-652D0D27566E}"/>
              </a:ext>
            </a:extLst>
          </p:cNvPr>
          <p:cNvSpPr/>
          <p:nvPr/>
        </p:nvSpPr>
        <p:spPr>
          <a:xfrm>
            <a:off x="320704" y="274321"/>
            <a:ext cx="11550594" cy="6309360"/>
          </a:xfrm>
          <a:prstGeom prst="upArrowCallou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b="1" dirty="0">
                <a:solidFill>
                  <a:srgbClr val="FF0000"/>
                </a:solidFill>
              </a:rPr>
              <a:t>これより先は</a:t>
            </a:r>
            <a:endParaRPr kumimoji="1" lang="en-US" altLang="ja-JP" sz="6600" b="1" dirty="0">
              <a:solidFill>
                <a:srgbClr val="FF0000"/>
              </a:solidFill>
            </a:endParaRPr>
          </a:p>
          <a:p>
            <a:pPr algn="ctr"/>
            <a:r>
              <a:rPr lang="ja-JP" altLang="en-US" sz="6600" b="1" dirty="0">
                <a:solidFill>
                  <a:srgbClr val="FF0000"/>
                </a:solidFill>
              </a:rPr>
              <a:t>イエローゾーン</a:t>
            </a:r>
            <a:endParaRPr lang="en-US" altLang="ja-JP" sz="6600" b="1" dirty="0">
              <a:solidFill>
                <a:srgbClr val="FF0000"/>
              </a:solidFill>
            </a:endParaRPr>
          </a:p>
          <a:p>
            <a:pPr algn="ctr"/>
            <a:r>
              <a:rPr kumimoji="1" lang="en-US" altLang="ja-JP" sz="6600" b="1" dirty="0">
                <a:solidFill>
                  <a:srgbClr val="FF0000"/>
                </a:solidFill>
              </a:rPr>
              <a:t>PPE</a:t>
            </a:r>
            <a:r>
              <a:rPr kumimoji="1" lang="ja-JP" altLang="en-US" sz="6600" b="1" dirty="0">
                <a:solidFill>
                  <a:srgbClr val="FF0000"/>
                </a:solidFill>
              </a:rPr>
              <a:t>の着用が必要です！</a:t>
            </a:r>
          </a:p>
        </p:txBody>
      </p:sp>
    </p:spTree>
    <p:extLst>
      <p:ext uri="{BB962C8B-B14F-4D97-AF65-F5344CB8AC3E}">
        <p14:creationId xmlns:p14="http://schemas.microsoft.com/office/powerpoint/2010/main" val="395689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吹き出し: 上矢印 1">
            <a:extLst>
              <a:ext uri="{FF2B5EF4-FFF2-40B4-BE49-F238E27FC236}">
                <a16:creationId xmlns:a16="http://schemas.microsoft.com/office/drawing/2014/main" id="{A182304C-A45E-4210-90A1-652D0D27566E}"/>
              </a:ext>
            </a:extLst>
          </p:cNvPr>
          <p:cNvSpPr/>
          <p:nvPr/>
        </p:nvSpPr>
        <p:spPr>
          <a:xfrm>
            <a:off x="320704" y="274321"/>
            <a:ext cx="11550594" cy="6309360"/>
          </a:xfrm>
          <a:prstGeom prst="upArrowCallou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b="1" dirty="0">
                <a:solidFill>
                  <a:srgbClr val="FF0000"/>
                </a:solidFill>
              </a:rPr>
              <a:t>これより先はイエロ</a:t>
            </a:r>
            <a:r>
              <a:rPr lang="ja-JP" altLang="en-US" sz="6600" b="1" dirty="0">
                <a:solidFill>
                  <a:srgbClr val="FF0000"/>
                </a:solidFill>
              </a:rPr>
              <a:t>ーゾーン</a:t>
            </a:r>
            <a:endParaRPr lang="en-US" altLang="ja-JP" sz="66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6600" b="1" dirty="0">
                <a:solidFill>
                  <a:srgbClr val="FF0000"/>
                </a:solidFill>
              </a:rPr>
              <a:t>脱衣エリアです。</a:t>
            </a:r>
            <a:endParaRPr kumimoji="1" lang="en-US" altLang="ja-JP" sz="6600" b="1" dirty="0">
              <a:solidFill>
                <a:srgbClr val="FF0000"/>
              </a:solidFill>
            </a:endParaRPr>
          </a:p>
          <a:p>
            <a:pPr algn="ctr"/>
            <a:r>
              <a:rPr lang="ja-JP" altLang="en-US" sz="6600" b="1" dirty="0">
                <a:solidFill>
                  <a:srgbClr val="FF0000"/>
                </a:solidFill>
              </a:rPr>
              <a:t>ここで</a:t>
            </a:r>
            <a:r>
              <a:rPr kumimoji="1" lang="en-US" altLang="ja-JP" sz="6600" b="1" dirty="0">
                <a:solidFill>
                  <a:srgbClr val="FF0000"/>
                </a:solidFill>
              </a:rPr>
              <a:t>PPE</a:t>
            </a:r>
            <a:r>
              <a:rPr kumimoji="1" lang="ja-JP" altLang="en-US" sz="6600" b="1" dirty="0">
                <a:solidFill>
                  <a:srgbClr val="FF0000"/>
                </a:solidFill>
              </a:rPr>
              <a:t>を脱いで！</a:t>
            </a:r>
          </a:p>
        </p:txBody>
      </p:sp>
    </p:spTree>
    <p:extLst>
      <p:ext uri="{BB962C8B-B14F-4D97-AF65-F5344CB8AC3E}">
        <p14:creationId xmlns:p14="http://schemas.microsoft.com/office/powerpoint/2010/main" val="2779728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吹き出し: 上矢印 1">
            <a:extLst>
              <a:ext uri="{FF2B5EF4-FFF2-40B4-BE49-F238E27FC236}">
                <a16:creationId xmlns:a16="http://schemas.microsoft.com/office/drawing/2014/main" id="{A182304C-A45E-4210-90A1-652D0D27566E}"/>
              </a:ext>
            </a:extLst>
          </p:cNvPr>
          <p:cNvSpPr/>
          <p:nvPr/>
        </p:nvSpPr>
        <p:spPr>
          <a:xfrm>
            <a:off x="320704" y="274321"/>
            <a:ext cx="11550594" cy="6309360"/>
          </a:xfrm>
          <a:prstGeom prst="upArrow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b="1" dirty="0">
                <a:solidFill>
                  <a:srgbClr val="FFFF00"/>
                </a:solidFill>
              </a:rPr>
              <a:t>これより先は</a:t>
            </a:r>
            <a:r>
              <a:rPr lang="ja-JP" altLang="en-US" sz="6600" b="1" dirty="0">
                <a:solidFill>
                  <a:srgbClr val="FFFF00"/>
                </a:solidFill>
              </a:rPr>
              <a:t>陰圧室</a:t>
            </a:r>
            <a:endParaRPr lang="en-US" altLang="ja-JP" sz="6600" b="1" dirty="0">
              <a:solidFill>
                <a:srgbClr val="FFFF00"/>
              </a:solidFill>
            </a:endParaRPr>
          </a:p>
          <a:p>
            <a:pPr algn="ctr"/>
            <a:r>
              <a:rPr lang="ja-JP" altLang="en-US" sz="6600" b="1" dirty="0">
                <a:solidFill>
                  <a:srgbClr val="FFFF00"/>
                </a:solidFill>
              </a:rPr>
              <a:t>中に入ったら</a:t>
            </a:r>
            <a:endParaRPr lang="en-US" altLang="ja-JP" sz="6600" b="1" dirty="0">
              <a:solidFill>
                <a:srgbClr val="FFFF00"/>
              </a:solidFill>
            </a:endParaRPr>
          </a:p>
          <a:p>
            <a:pPr algn="ctr"/>
            <a:r>
              <a:rPr lang="ja-JP" altLang="en-US" sz="6600" b="1" dirty="0">
                <a:solidFill>
                  <a:srgbClr val="FFFF00"/>
                </a:solidFill>
              </a:rPr>
              <a:t>ファスナーを閉めること！</a:t>
            </a:r>
            <a:endParaRPr lang="en-US" altLang="ja-JP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08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吹き出し: 上矢印 1">
            <a:extLst>
              <a:ext uri="{FF2B5EF4-FFF2-40B4-BE49-F238E27FC236}">
                <a16:creationId xmlns:a16="http://schemas.microsoft.com/office/drawing/2014/main" id="{A182304C-A45E-4210-90A1-652D0D27566E}"/>
              </a:ext>
            </a:extLst>
          </p:cNvPr>
          <p:cNvSpPr/>
          <p:nvPr/>
        </p:nvSpPr>
        <p:spPr>
          <a:xfrm>
            <a:off x="320704" y="274321"/>
            <a:ext cx="11550594" cy="6309360"/>
          </a:xfrm>
          <a:prstGeom prst="upArrowCallou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b="1" dirty="0">
                <a:solidFill>
                  <a:srgbClr val="FF0000"/>
                </a:solidFill>
              </a:rPr>
              <a:t>これより先は陰圧室</a:t>
            </a:r>
            <a:endParaRPr kumimoji="1" lang="en-US" altLang="ja-JP" sz="6600" b="1" dirty="0">
              <a:solidFill>
                <a:srgbClr val="FF0000"/>
              </a:solidFill>
            </a:endParaRPr>
          </a:p>
          <a:p>
            <a:pPr algn="ctr"/>
            <a:r>
              <a:rPr lang="ja-JP" altLang="en-US" sz="6600" b="1" dirty="0">
                <a:solidFill>
                  <a:srgbClr val="FF0000"/>
                </a:solidFill>
              </a:rPr>
              <a:t>中に入ったら</a:t>
            </a:r>
            <a:endParaRPr lang="en-US" altLang="ja-JP" sz="6600" b="1" dirty="0">
              <a:solidFill>
                <a:srgbClr val="FF0000"/>
              </a:solidFill>
            </a:endParaRPr>
          </a:p>
          <a:p>
            <a:pPr algn="ctr"/>
            <a:r>
              <a:rPr lang="ja-JP" altLang="en-US" sz="6600" b="1" dirty="0">
                <a:solidFill>
                  <a:srgbClr val="FF0000"/>
                </a:solidFill>
              </a:rPr>
              <a:t>ファスナーを閉めること！</a:t>
            </a:r>
            <a:endParaRPr kumimoji="1" lang="en-US" altLang="ja-JP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98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4662E266-1179-4CFB-B49C-DF9274073040}"/>
              </a:ext>
            </a:extLst>
          </p:cNvPr>
          <p:cNvSpPr/>
          <p:nvPr/>
        </p:nvSpPr>
        <p:spPr>
          <a:xfrm>
            <a:off x="119270" y="95416"/>
            <a:ext cx="11982615" cy="668704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800" b="1" dirty="0">
                <a:solidFill>
                  <a:srgbClr val="FFFF00"/>
                </a:solidFill>
              </a:rPr>
              <a:t>ここで</a:t>
            </a:r>
            <a:r>
              <a:rPr lang="ja-JP" altLang="en-US" sz="13800" b="1" dirty="0">
                <a:solidFill>
                  <a:srgbClr val="FFFF00"/>
                </a:solidFill>
              </a:rPr>
              <a:t>着る！</a:t>
            </a:r>
            <a:endParaRPr kumimoji="1" lang="ja-JP" altLang="en-US" sz="13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吹き出し: 上矢印 1">
            <a:extLst>
              <a:ext uri="{FF2B5EF4-FFF2-40B4-BE49-F238E27FC236}">
                <a16:creationId xmlns:a16="http://schemas.microsoft.com/office/drawing/2014/main" id="{A182304C-A45E-4210-90A1-652D0D27566E}"/>
              </a:ext>
            </a:extLst>
          </p:cNvPr>
          <p:cNvSpPr/>
          <p:nvPr/>
        </p:nvSpPr>
        <p:spPr>
          <a:xfrm>
            <a:off x="320704" y="274321"/>
            <a:ext cx="11550594" cy="6309360"/>
          </a:xfrm>
          <a:prstGeom prst="upArrowCallou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b="1" dirty="0">
                <a:solidFill>
                  <a:srgbClr val="FF0000"/>
                </a:solidFill>
              </a:rPr>
              <a:t>これより先は</a:t>
            </a:r>
            <a:endParaRPr kumimoji="1" lang="en-US" altLang="ja-JP" sz="6600" b="1" dirty="0">
              <a:solidFill>
                <a:srgbClr val="FF0000"/>
              </a:solidFill>
            </a:endParaRPr>
          </a:p>
          <a:p>
            <a:pPr algn="ctr"/>
            <a:r>
              <a:rPr lang="ja-JP" altLang="en-US" sz="6600" b="1" dirty="0">
                <a:solidFill>
                  <a:srgbClr val="FF0000"/>
                </a:solidFill>
              </a:rPr>
              <a:t>イエローゾーン</a:t>
            </a:r>
            <a:endParaRPr lang="en-US" altLang="ja-JP" sz="66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6600" b="1" dirty="0">
                <a:solidFill>
                  <a:srgbClr val="FF0000"/>
                </a:solidFill>
              </a:rPr>
              <a:t>出たらファスナーを閉める！</a:t>
            </a:r>
          </a:p>
        </p:txBody>
      </p:sp>
    </p:spTree>
    <p:extLst>
      <p:ext uri="{BB962C8B-B14F-4D97-AF65-F5344CB8AC3E}">
        <p14:creationId xmlns:p14="http://schemas.microsoft.com/office/powerpoint/2010/main" val="2205464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吹き出し: 上矢印 1">
            <a:extLst>
              <a:ext uri="{FF2B5EF4-FFF2-40B4-BE49-F238E27FC236}">
                <a16:creationId xmlns:a16="http://schemas.microsoft.com/office/drawing/2014/main" id="{A182304C-A45E-4210-90A1-652D0D27566E}"/>
              </a:ext>
            </a:extLst>
          </p:cNvPr>
          <p:cNvSpPr/>
          <p:nvPr/>
        </p:nvSpPr>
        <p:spPr>
          <a:xfrm>
            <a:off x="320704" y="274321"/>
            <a:ext cx="11550594" cy="6309360"/>
          </a:xfrm>
          <a:prstGeom prst="upArrow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b="1" dirty="0">
                <a:solidFill>
                  <a:srgbClr val="FFFF00"/>
                </a:solidFill>
              </a:rPr>
              <a:t>これより先は</a:t>
            </a:r>
            <a:endParaRPr kumimoji="1" lang="en-US" altLang="ja-JP" sz="6600" b="1" dirty="0">
              <a:solidFill>
                <a:srgbClr val="FFFF00"/>
              </a:solidFill>
            </a:endParaRPr>
          </a:p>
          <a:p>
            <a:pPr algn="ctr"/>
            <a:r>
              <a:rPr lang="ja-JP" altLang="en-US" sz="6600" b="1" dirty="0">
                <a:solidFill>
                  <a:srgbClr val="FFFF00"/>
                </a:solidFill>
              </a:rPr>
              <a:t>グリーンゾーン</a:t>
            </a:r>
            <a:endParaRPr lang="en-US" altLang="ja-JP" sz="6600" b="1" dirty="0">
              <a:solidFill>
                <a:srgbClr val="FFFF00"/>
              </a:solidFill>
            </a:endParaRPr>
          </a:p>
          <a:p>
            <a:pPr algn="ctr"/>
            <a:r>
              <a:rPr lang="ja-JP" altLang="en-US" sz="6600" b="1" dirty="0">
                <a:solidFill>
                  <a:srgbClr val="FFFF00"/>
                </a:solidFill>
              </a:rPr>
              <a:t>出たらファスナーを閉める！</a:t>
            </a:r>
            <a:endParaRPr lang="en-US" altLang="ja-JP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30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吹き出し: 上矢印 1">
            <a:extLst>
              <a:ext uri="{FF2B5EF4-FFF2-40B4-BE49-F238E27FC236}">
                <a16:creationId xmlns:a16="http://schemas.microsoft.com/office/drawing/2014/main" id="{A182304C-A45E-4210-90A1-652D0D27566E}"/>
              </a:ext>
            </a:extLst>
          </p:cNvPr>
          <p:cNvSpPr/>
          <p:nvPr/>
        </p:nvSpPr>
        <p:spPr>
          <a:xfrm>
            <a:off x="320704" y="274321"/>
            <a:ext cx="11550594" cy="6309360"/>
          </a:xfrm>
          <a:prstGeom prst="upArrowCallou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b="1" dirty="0">
                <a:solidFill>
                  <a:srgbClr val="FF0000"/>
                </a:solidFill>
              </a:rPr>
              <a:t>これより先は</a:t>
            </a:r>
            <a:r>
              <a:rPr lang="ja-JP" altLang="en-US" sz="6600" b="1" dirty="0">
                <a:solidFill>
                  <a:srgbClr val="FF0000"/>
                </a:solidFill>
              </a:rPr>
              <a:t>グリーンゾーン</a:t>
            </a:r>
            <a:endParaRPr lang="en-US" altLang="ja-JP" sz="66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6000" b="1" dirty="0">
                <a:solidFill>
                  <a:srgbClr val="FF0000"/>
                </a:solidFill>
              </a:rPr>
              <a:t>退出後、手洗いをして下さい。</a:t>
            </a:r>
            <a:endParaRPr kumimoji="1" lang="en-US" altLang="ja-JP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78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EE7F4B98-FB66-44D3-8273-44312E94E8F9}"/>
              </a:ext>
            </a:extLst>
          </p:cNvPr>
          <p:cNvSpPr/>
          <p:nvPr/>
        </p:nvSpPr>
        <p:spPr>
          <a:xfrm>
            <a:off x="278296" y="278296"/>
            <a:ext cx="11744076" cy="641670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この扉は使わないでください！</a:t>
            </a:r>
            <a:endParaRPr kumimoji="1" lang="ja-JP" altLang="en-US" sz="2000" b="1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6459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C937D39-F172-4925-A08D-BA4A20595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687" y="326004"/>
            <a:ext cx="3297921" cy="620599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A786F3E-26A4-4A23-9B95-78C269AB5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459" y="0"/>
            <a:ext cx="2983230" cy="6858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B8E8233-1A31-4820-A526-D41616486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024" y="56573"/>
            <a:ext cx="2520563" cy="252056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D916A76-EC76-425F-A47C-44B84553BA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4" y="1918709"/>
            <a:ext cx="2661903" cy="359871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8031906-D2F7-497B-8F92-1992D56F1E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231" y="1316855"/>
            <a:ext cx="1787685" cy="120370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C7829CD-6F13-4A64-9FF3-0989A88E00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86" y="208311"/>
            <a:ext cx="1710398" cy="171039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2CA47B3-E524-491B-923A-34643B794A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4" y="4201461"/>
            <a:ext cx="2545243" cy="1219596"/>
          </a:xfrm>
          <a:prstGeom prst="rect">
            <a:avLst/>
          </a:prstGeom>
        </p:spPr>
      </p:pic>
      <p:sp>
        <p:nvSpPr>
          <p:cNvPr id="18" name="矢印: 右 17">
            <a:extLst>
              <a:ext uri="{FF2B5EF4-FFF2-40B4-BE49-F238E27FC236}">
                <a16:creationId xmlns:a16="http://schemas.microsoft.com/office/drawing/2014/main" id="{DEA6B00F-4C36-4F90-B4ED-72E867C0A3DD}"/>
              </a:ext>
            </a:extLst>
          </p:cNvPr>
          <p:cNvSpPr/>
          <p:nvPr/>
        </p:nvSpPr>
        <p:spPr>
          <a:xfrm>
            <a:off x="6820436" y="2939995"/>
            <a:ext cx="1226863" cy="978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86381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A786F3E-26A4-4A23-9B95-78C269AB5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62" y="0"/>
            <a:ext cx="3423183" cy="6858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C937D39-F172-4925-A08D-BA4A20595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253" y="28085"/>
            <a:ext cx="4109886" cy="6857999"/>
          </a:xfrm>
          <a:prstGeom prst="rect">
            <a:avLst/>
          </a:prstGeom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4D3D638A-DA79-44A6-ADDE-7406970E66DC}"/>
              </a:ext>
            </a:extLst>
          </p:cNvPr>
          <p:cNvSpPr/>
          <p:nvPr/>
        </p:nvSpPr>
        <p:spPr>
          <a:xfrm>
            <a:off x="3759656" y="436332"/>
            <a:ext cx="4890741" cy="588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rgbClr val="FFFF00"/>
                </a:solidFill>
              </a:rPr>
              <a:t>手指消毒をして</a:t>
            </a:r>
            <a:r>
              <a:rPr kumimoji="1" lang="en-US" altLang="ja-JP" sz="2000" b="1" dirty="0">
                <a:solidFill>
                  <a:srgbClr val="FFFF00"/>
                </a:solidFill>
              </a:rPr>
              <a:t>N95</a:t>
            </a:r>
            <a:r>
              <a:rPr kumimoji="1" lang="ja-JP" altLang="en-US" sz="2000" b="1" dirty="0">
                <a:solidFill>
                  <a:srgbClr val="FFFF00"/>
                </a:solidFill>
              </a:rPr>
              <a:t>マスクをつける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5FBDEABE-AF71-49C5-80FC-3707C9F8BDB4}"/>
              </a:ext>
            </a:extLst>
          </p:cNvPr>
          <p:cNvSpPr/>
          <p:nvPr/>
        </p:nvSpPr>
        <p:spPr>
          <a:xfrm>
            <a:off x="3759652" y="5784420"/>
            <a:ext cx="4890741" cy="588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rgbClr val="FFFF00"/>
                </a:solidFill>
              </a:rPr>
              <a:t>ゴーグル</a:t>
            </a:r>
            <a:r>
              <a:rPr lang="ja-JP" altLang="en-US" sz="2000" b="1" dirty="0">
                <a:solidFill>
                  <a:srgbClr val="FFFF00"/>
                </a:solidFill>
              </a:rPr>
              <a:t>また</a:t>
            </a:r>
            <a:r>
              <a:rPr kumimoji="1" lang="ja-JP" altLang="en-US" sz="2000" b="1" dirty="0">
                <a:solidFill>
                  <a:srgbClr val="FFFF00"/>
                </a:solidFill>
              </a:rPr>
              <a:t>フェイスシールドをつける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3A060A50-E45B-44C8-91DC-2274186D5BB7}"/>
              </a:ext>
            </a:extLst>
          </p:cNvPr>
          <p:cNvSpPr/>
          <p:nvPr/>
        </p:nvSpPr>
        <p:spPr>
          <a:xfrm>
            <a:off x="3759654" y="2616194"/>
            <a:ext cx="4890741" cy="588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rgbClr val="FFFF00"/>
                </a:solidFill>
              </a:rPr>
              <a:t>ガウンを着る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21D4329-C8A5-45FE-A251-E12056578198}"/>
              </a:ext>
            </a:extLst>
          </p:cNvPr>
          <p:cNvSpPr/>
          <p:nvPr/>
        </p:nvSpPr>
        <p:spPr>
          <a:xfrm>
            <a:off x="3759655" y="1511625"/>
            <a:ext cx="4890741" cy="588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rgbClr val="FFFF00"/>
                </a:solidFill>
              </a:rPr>
              <a:t>キャップをつける</a:t>
            </a:r>
            <a:r>
              <a:rPr kumimoji="1" lang="en-US" altLang="ja-JP" sz="2000" b="1" dirty="0">
                <a:solidFill>
                  <a:srgbClr val="FFFF00"/>
                </a:solidFill>
              </a:rPr>
              <a:t>(</a:t>
            </a:r>
            <a:r>
              <a:rPr kumimoji="1" lang="ja-JP" altLang="en-US" sz="2000" b="1" dirty="0">
                <a:solidFill>
                  <a:srgbClr val="FFFF00"/>
                </a:solidFill>
              </a:rPr>
              <a:t>髪や耳も覆う</a:t>
            </a:r>
            <a:r>
              <a:rPr kumimoji="1" lang="en-US" altLang="ja-JP" sz="2000" b="1" dirty="0">
                <a:solidFill>
                  <a:srgbClr val="FFFF00"/>
                </a:solidFill>
              </a:rPr>
              <a:t>)</a:t>
            </a:r>
            <a:endParaRPr kumimoji="1" lang="ja-JP" altLang="en-US" sz="2000" b="1" dirty="0">
              <a:solidFill>
                <a:srgbClr val="FFFF00"/>
              </a:solidFill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18737C85-435A-4182-BE8F-CCC532C6777B}"/>
              </a:ext>
            </a:extLst>
          </p:cNvPr>
          <p:cNvSpPr/>
          <p:nvPr/>
        </p:nvSpPr>
        <p:spPr>
          <a:xfrm>
            <a:off x="3759653" y="3673763"/>
            <a:ext cx="4890741" cy="588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rgbClr val="FFFF00"/>
                </a:solidFill>
              </a:rPr>
              <a:t>インナー手袋をつけ手首をテープで貼る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65D16D22-3607-4835-8E63-CB604462A165}"/>
              </a:ext>
            </a:extLst>
          </p:cNvPr>
          <p:cNvSpPr/>
          <p:nvPr/>
        </p:nvSpPr>
        <p:spPr>
          <a:xfrm>
            <a:off x="3759652" y="4765743"/>
            <a:ext cx="4890741" cy="588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rgbClr val="FFFF00"/>
                </a:solidFill>
              </a:rPr>
              <a:t>アウター手袋をつける</a:t>
            </a:r>
          </a:p>
        </p:txBody>
      </p:sp>
      <p:sp>
        <p:nvSpPr>
          <p:cNvPr id="21" name="二等辺三角形 20">
            <a:extLst>
              <a:ext uri="{FF2B5EF4-FFF2-40B4-BE49-F238E27FC236}">
                <a16:creationId xmlns:a16="http://schemas.microsoft.com/office/drawing/2014/main" id="{4ED76101-254C-4F05-B751-2C6A6A791552}"/>
              </a:ext>
            </a:extLst>
          </p:cNvPr>
          <p:cNvSpPr/>
          <p:nvPr/>
        </p:nvSpPr>
        <p:spPr>
          <a:xfrm rot="10800000">
            <a:off x="5888326" y="1105105"/>
            <a:ext cx="504766" cy="3260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21">
            <a:extLst>
              <a:ext uri="{FF2B5EF4-FFF2-40B4-BE49-F238E27FC236}">
                <a16:creationId xmlns:a16="http://schemas.microsoft.com/office/drawing/2014/main" id="{359F3D7E-DB24-4818-892D-7167265678E8}"/>
              </a:ext>
            </a:extLst>
          </p:cNvPr>
          <p:cNvSpPr/>
          <p:nvPr/>
        </p:nvSpPr>
        <p:spPr>
          <a:xfrm rot="10800000">
            <a:off x="5888326" y="5406277"/>
            <a:ext cx="504766" cy="3260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二等辺三角形 22">
            <a:extLst>
              <a:ext uri="{FF2B5EF4-FFF2-40B4-BE49-F238E27FC236}">
                <a16:creationId xmlns:a16="http://schemas.microsoft.com/office/drawing/2014/main" id="{96505ED7-5E0A-4F25-92E1-8E6D3133AFA0}"/>
              </a:ext>
            </a:extLst>
          </p:cNvPr>
          <p:cNvSpPr/>
          <p:nvPr/>
        </p:nvSpPr>
        <p:spPr>
          <a:xfrm rot="10800000">
            <a:off x="5888326" y="4366436"/>
            <a:ext cx="504766" cy="3260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二等辺三角形 23">
            <a:extLst>
              <a:ext uri="{FF2B5EF4-FFF2-40B4-BE49-F238E27FC236}">
                <a16:creationId xmlns:a16="http://schemas.microsoft.com/office/drawing/2014/main" id="{3F8DCE8B-7A56-4F91-AA5D-F0CEF5F18356}"/>
              </a:ext>
            </a:extLst>
          </p:cNvPr>
          <p:cNvSpPr/>
          <p:nvPr/>
        </p:nvSpPr>
        <p:spPr>
          <a:xfrm rot="10800000">
            <a:off x="5888326" y="3294085"/>
            <a:ext cx="504766" cy="3260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二等辺三角形 24">
            <a:extLst>
              <a:ext uri="{FF2B5EF4-FFF2-40B4-BE49-F238E27FC236}">
                <a16:creationId xmlns:a16="http://schemas.microsoft.com/office/drawing/2014/main" id="{0FA72E8C-38CA-444C-87FA-90EED094E1AD}"/>
              </a:ext>
            </a:extLst>
          </p:cNvPr>
          <p:cNvSpPr/>
          <p:nvPr/>
        </p:nvSpPr>
        <p:spPr>
          <a:xfrm rot="10800000">
            <a:off x="5888326" y="2194587"/>
            <a:ext cx="504766" cy="3260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437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C937D39-F172-4925-A08D-BA4A20595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85" y="326004"/>
            <a:ext cx="3297921" cy="620599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A786F3E-26A4-4A23-9B95-78C269AB5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299" y="0"/>
            <a:ext cx="2983230" cy="6858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B8E8233-1A31-4820-A526-D41616486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632" y="0"/>
            <a:ext cx="2520563" cy="252056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D916A76-EC76-425F-A47C-44B84553BA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062" y="2027583"/>
            <a:ext cx="2661903" cy="359871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8031906-D2F7-497B-8F92-1992D56F1E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426" y="1316855"/>
            <a:ext cx="1787685" cy="120370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C7829CD-6F13-4A64-9FF3-0989A88E00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082" y="256019"/>
            <a:ext cx="1710398" cy="171039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2CA47B3-E524-491B-923A-34643B794A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391" y="4271525"/>
            <a:ext cx="2545243" cy="1219596"/>
          </a:xfrm>
          <a:prstGeom prst="rect">
            <a:avLst/>
          </a:prstGeom>
        </p:spPr>
      </p:pic>
      <p:sp>
        <p:nvSpPr>
          <p:cNvPr id="18" name="矢印: 右 17">
            <a:extLst>
              <a:ext uri="{FF2B5EF4-FFF2-40B4-BE49-F238E27FC236}">
                <a16:creationId xmlns:a16="http://schemas.microsoft.com/office/drawing/2014/main" id="{DEA6B00F-4C36-4F90-B4ED-72E867C0A3DD}"/>
              </a:ext>
            </a:extLst>
          </p:cNvPr>
          <p:cNvSpPr/>
          <p:nvPr/>
        </p:nvSpPr>
        <p:spPr>
          <a:xfrm>
            <a:off x="4099789" y="3156668"/>
            <a:ext cx="1226863" cy="978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725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C937D39-F172-4925-A08D-BA4A20595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82" y="0"/>
            <a:ext cx="3644405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A786F3E-26A4-4A23-9B95-78C269AB5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190" y="0"/>
            <a:ext cx="3379028" cy="6858000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3F101327-868C-4237-8ED3-3CF3DAC7E120}"/>
              </a:ext>
            </a:extLst>
          </p:cNvPr>
          <p:cNvSpPr/>
          <p:nvPr/>
        </p:nvSpPr>
        <p:spPr>
          <a:xfrm>
            <a:off x="3648035" y="432429"/>
            <a:ext cx="4890741" cy="588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rgbClr val="FFFF00"/>
                </a:solidFill>
              </a:rPr>
              <a:t>手指消毒をして手袋を脱ぐ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AD83759B-DD90-4EDF-9D3C-784EAA9B6847}"/>
              </a:ext>
            </a:extLst>
          </p:cNvPr>
          <p:cNvSpPr/>
          <p:nvPr/>
        </p:nvSpPr>
        <p:spPr>
          <a:xfrm>
            <a:off x="3648036" y="1542609"/>
            <a:ext cx="4890741" cy="588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rgbClr val="FFFF00"/>
                </a:solidFill>
              </a:rPr>
              <a:t>ガウンを脱ぐ　内側を表に出しながら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6AAF7106-E3F1-48BA-B48A-912549B44CE8}"/>
              </a:ext>
            </a:extLst>
          </p:cNvPr>
          <p:cNvSpPr/>
          <p:nvPr/>
        </p:nvSpPr>
        <p:spPr>
          <a:xfrm>
            <a:off x="3648037" y="2654266"/>
            <a:ext cx="4890741" cy="588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rgbClr val="FFFF00"/>
                </a:solidFill>
              </a:rPr>
              <a:t>フェイスシールド・ゴーグルを外す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078CF773-32C5-413B-84C3-2FD9B0470D7B}"/>
              </a:ext>
            </a:extLst>
          </p:cNvPr>
          <p:cNvSpPr/>
          <p:nvPr/>
        </p:nvSpPr>
        <p:spPr>
          <a:xfrm>
            <a:off x="3650627" y="3762970"/>
            <a:ext cx="4890741" cy="588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rgbClr val="FFFF00"/>
                </a:solidFill>
              </a:rPr>
              <a:t>キャップを外す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E1985B81-67FE-49F8-AEDD-5A2BCDAF9E7B}"/>
              </a:ext>
            </a:extLst>
          </p:cNvPr>
          <p:cNvSpPr/>
          <p:nvPr/>
        </p:nvSpPr>
        <p:spPr>
          <a:xfrm>
            <a:off x="3650628" y="4873151"/>
            <a:ext cx="4890741" cy="588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rgbClr val="FFFF00"/>
                </a:solidFill>
              </a:rPr>
              <a:t>マスクを外す</a:t>
            </a:r>
            <a:r>
              <a:rPr kumimoji="1" lang="en-US" altLang="ja-JP" sz="2000" b="1" dirty="0">
                <a:solidFill>
                  <a:srgbClr val="FFFF00"/>
                </a:solidFill>
              </a:rPr>
              <a:t>(</a:t>
            </a:r>
            <a:r>
              <a:rPr kumimoji="1" lang="ja-JP" altLang="en-US" sz="2000" b="1" dirty="0">
                <a:solidFill>
                  <a:srgbClr val="FFFF00"/>
                </a:solidFill>
              </a:rPr>
              <a:t>新しいマスクをつける</a:t>
            </a:r>
            <a:r>
              <a:rPr kumimoji="1" lang="en-US" altLang="ja-JP" sz="2000" b="1" dirty="0">
                <a:solidFill>
                  <a:srgbClr val="FFFF00"/>
                </a:solidFill>
              </a:rPr>
              <a:t>)</a:t>
            </a:r>
            <a:endParaRPr kumimoji="1" lang="ja-JP" altLang="en-US" sz="2000" b="1" dirty="0">
              <a:solidFill>
                <a:srgbClr val="FFFF00"/>
              </a:solidFill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2A3F1EFE-E6FB-471E-9FD2-771B422B996A}"/>
              </a:ext>
            </a:extLst>
          </p:cNvPr>
          <p:cNvSpPr/>
          <p:nvPr/>
        </p:nvSpPr>
        <p:spPr>
          <a:xfrm>
            <a:off x="3650629" y="5980378"/>
            <a:ext cx="4890741" cy="588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rgbClr val="FFFF00"/>
                </a:solidFill>
              </a:rPr>
              <a:t>フェイスシールド・ゴーグルを消毒し、ビニール袋に入れて持ち出す</a:t>
            </a:r>
          </a:p>
        </p:txBody>
      </p:sp>
      <p:sp>
        <p:nvSpPr>
          <p:cNvPr id="4" name="二等辺三角形 3">
            <a:extLst>
              <a:ext uri="{FF2B5EF4-FFF2-40B4-BE49-F238E27FC236}">
                <a16:creationId xmlns:a16="http://schemas.microsoft.com/office/drawing/2014/main" id="{9800E89F-C5E5-4D3E-8998-9CD9682A1236}"/>
              </a:ext>
            </a:extLst>
          </p:cNvPr>
          <p:cNvSpPr/>
          <p:nvPr/>
        </p:nvSpPr>
        <p:spPr>
          <a:xfrm rot="10800000">
            <a:off x="5841025" y="1122933"/>
            <a:ext cx="504766" cy="3260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21">
            <a:extLst>
              <a:ext uri="{FF2B5EF4-FFF2-40B4-BE49-F238E27FC236}">
                <a16:creationId xmlns:a16="http://schemas.microsoft.com/office/drawing/2014/main" id="{8F730A55-BC98-45A0-9B50-F27E7B2D898A}"/>
              </a:ext>
            </a:extLst>
          </p:cNvPr>
          <p:cNvSpPr/>
          <p:nvPr/>
        </p:nvSpPr>
        <p:spPr>
          <a:xfrm rot="10800000">
            <a:off x="5842322" y="5557960"/>
            <a:ext cx="504766" cy="3260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二等辺三角形 22">
            <a:extLst>
              <a:ext uri="{FF2B5EF4-FFF2-40B4-BE49-F238E27FC236}">
                <a16:creationId xmlns:a16="http://schemas.microsoft.com/office/drawing/2014/main" id="{FDA4ECDE-83FB-4F75-8030-20AE55E5B891}"/>
              </a:ext>
            </a:extLst>
          </p:cNvPr>
          <p:cNvSpPr/>
          <p:nvPr/>
        </p:nvSpPr>
        <p:spPr>
          <a:xfrm rot="10800000">
            <a:off x="5843614" y="4447779"/>
            <a:ext cx="504766" cy="3260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二等辺三角形 23">
            <a:extLst>
              <a:ext uri="{FF2B5EF4-FFF2-40B4-BE49-F238E27FC236}">
                <a16:creationId xmlns:a16="http://schemas.microsoft.com/office/drawing/2014/main" id="{59D7C171-6300-416D-8854-D68D10D5A129}"/>
              </a:ext>
            </a:extLst>
          </p:cNvPr>
          <p:cNvSpPr/>
          <p:nvPr/>
        </p:nvSpPr>
        <p:spPr>
          <a:xfrm rot="10800000">
            <a:off x="5841025" y="3341430"/>
            <a:ext cx="504766" cy="3260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二等辺三角形 24">
            <a:extLst>
              <a:ext uri="{FF2B5EF4-FFF2-40B4-BE49-F238E27FC236}">
                <a16:creationId xmlns:a16="http://schemas.microsoft.com/office/drawing/2014/main" id="{63334ECB-E0D8-4489-93F9-A273AC5DD779}"/>
              </a:ext>
            </a:extLst>
          </p:cNvPr>
          <p:cNvSpPr/>
          <p:nvPr/>
        </p:nvSpPr>
        <p:spPr>
          <a:xfrm rot="10800000">
            <a:off x="5841025" y="2230372"/>
            <a:ext cx="504766" cy="3260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0514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5C900EEC-DB4A-4F03-92E1-131A2E005AE3}"/>
              </a:ext>
            </a:extLst>
          </p:cNvPr>
          <p:cNvSpPr/>
          <p:nvPr/>
        </p:nvSpPr>
        <p:spPr>
          <a:xfrm>
            <a:off x="3264309" y="309714"/>
            <a:ext cx="5663381" cy="96356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rgbClr val="FF0000"/>
                </a:solidFill>
              </a:rPr>
              <a:t>レッド</a:t>
            </a:r>
            <a:r>
              <a:rPr kumimoji="1" lang="en-US" altLang="ja-JP" sz="3200" b="1" dirty="0">
                <a:solidFill>
                  <a:srgbClr val="FF0000"/>
                </a:solidFill>
              </a:rPr>
              <a:t>in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レッド　</a:t>
            </a:r>
            <a:r>
              <a:rPr kumimoji="1" lang="en-US" altLang="ja-JP" sz="3200" b="1" dirty="0">
                <a:solidFill>
                  <a:srgbClr val="FF0000"/>
                </a:solidFill>
              </a:rPr>
              <a:t>PPE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手順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AE1E49EC-019D-4290-9885-240FEC40E871}"/>
              </a:ext>
            </a:extLst>
          </p:cNvPr>
          <p:cNvSpPr/>
          <p:nvPr/>
        </p:nvSpPr>
        <p:spPr>
          <a:xfrm>
            <a:off x="321294" y="3483225"/>
            <a:ext cx="5663381" cy="96356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手指消毒をして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ビニールエプロン･アウター手袋を外す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DE018DB2-E8C8-4659-905B-1FD74145E446}"/>
              </a:ext>
            </a:extLst>
          </p:cNvPr>
          <p:cNvSpPr/>
          <p:nvPr/>
        </p:nvSpPr>
        <p:spPr>
          <a:xfrm>
            <a:off x="321295" y="5149986"/>
            <a:ext cx="5663381" cy="96356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手指消毒をして、新しいビニールエプロンとアウター手袋を着け居室に入る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C15BC93-D628-41EF-840A-293E6F1632B7}"/>
              </a:ext>
            </a:extLst>
          </p:cNvPr>
          <p:cNvSpPr/>
          <p:nvPr/>
        </p:nvSpPr>
        <p:spPr>
          <a:xfrm>
            <a:off x="6331972" y="1821426"/>
            <a:ext cx="5663381" cy="96356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rgbClr val="FF0000"/>
                </a:solidFill>
              </a:rPr>
              <a:t>居室で業務を行った後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E3D3FFC6-8741-4FE7-893D-5BE2B452D4F6}"/>
              </a:ext>
            </a:extLst>
          </p:cNvPr>
          <p:cNvSpPr/>
          <p:nvPr/>
        </p:nvSpPr>
        <p:spPr>
          <a:xfrm>
            <a:off x="6331971" y="3483225"/>
            <a:ext cx="5663381" cy="96356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手指消毒をして、ビニールエプロンと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アウター手袋を外して</a:t>
            </a:r>
            <a:r>
              <a:rPr lang="ja-JP" altLang="en-US" sz="2400" b="1" dirty="0">
                <a:solidFill>
                  <a:srgbClr val="FF0000"/>
                </a:solidFill>
              </a:rPr>
              <a:t>ゴミ箱に捨てる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A76CD669-B7A0-4948-BE31-855CE590CA6E}"/>
              </a:ext>
            </a:extLst>
          </p:cNvPr>
          <p:cNvSpPr/>
          <p:nvPr/>
        </p:nvSpPr>
        <p:spPr>
          <a:xfrm>
            <a:off x="6331971" y="5149986"/>
            <a:ext cx="5663381" cy="96356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居室から出たら、手指消毒をして、</a:t>
            </a:r>
            <a:r>
              <a:rPr lang="ja-JP" altLang="en-US" sz="2400" b="1" dirty="0">
                <a:solidFill>
                  <a:srgbClr val="FF0000"/>
                </a:solidFill>
              </a:rPr>
              <a:t>新しいエプロンとアウター手袋を着ける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611B1AF-6716-4B14-805E-029BBAA4CFF1}"/>
              </a:ext>
            </a:extLst>
          </p:cNvPr>
          <p:cNvSpPr/>
          <p:nvPr/>
        </p:nvSpPr>
        <p:spPr>
          <a:xfrm>
            <a:off x="321296" y="1816465"/>
            <a:ext cx="5663381" cy="96356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rgbClr val="FF0000"/>
                </a:solidFill>
              </a:rPr>
              <a:t>居室に入る前に</a:t>
            </a:r>
          </a:p>
        </p:txBody>
      </p:sp>
      <p:sp>
        <p:nvSpPr>
          <p:cNvPr id="2" name="二等辺三角形 1">
            <a:extLst>
              <a:ext uri="{FF2B5EF4-FFF2-40B4-BE49-F238E27FC236}">
                <a16:creationId xmlns:a16="http://schemas.microsoft.com/office/drawing/2014/main" id="{0EF868CE-3648-44F2-858D-A2C8892EB345}"/>
              </a:ext>
            </a:extLst>
          </p:cNvPr>
          <p:cNvSpPr/>
          <p:nvPr/>
        </p:nvSpPr>
        <p:spPr>
          <a:xfrm rot="10800000">
            <a:off x="2798228" y="2891858"/>
            <a:ext cx="709511" cy="482917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EC1CB3AA-0D18-4540-825F-B19BA4304D70}"/>
              </a:ext>
            </a:extLst>
          </p:cNvPr>
          <p:cNvSpPr/>
          <p:nvPr/>
        </p:nvSpPr>
        <p:spPr>
          <a:xfrm rot="10800000">
            <a:off x="2798227" y="4555235"/>
            <a:ext cx="709511" cy="482917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二等辺三角形 10">
            <a:extLst>
              <a:ext uri="{FF2B5EF4-FFF2-40B4-BE49-F238E27FC236}">
                <a16:creationId xmlns:a16="http://schemas.microsoft.com/office/drawing/2014/main" id="{F2C98239-F3EF-43C7-8AFE-9FF5BCC1F70F}"/>
              </a:ext>
            </a:extLst>
          </p:cNvPr>
          <p:cNvSpPr/>
          <p:nvPr/>
        </p:nvSpPr>
        <p:spPr>
          <a:xfrm rot="10800000">
            <a:off x="8814496" y="4555235"/>
            <a:ext cx="709511" cy="482917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2A498AF8-F671-4933-AB01-05DC294C931E}"/>
              </a:ext>
            </a:extLst>
          </p:cNvPr>
          <p:cNvSpPr/>
          <p:nvPr/>
        </p:nvSpPr>
        <p:spPr>
          <a:xfrm rot="10800000">
            <a:off x="8808905" y="2890167"/>
            <a:ext cx="709511" cy="482917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6187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メモ 1">
            <a:extLst>
              <a:ext uri="{FF2B5EF4-FFF2-40B4-BE49-F238E27FC236}">
                <a16:creationId xmlns:a16="http://schemas.microsoft.com/office/drawing/2014/main" id="{CC303925-60EC-42BC-807B-79930CDF7F3C}"/>
              </a:ext>
            </a:extLst>
          </p:cNvPr>
          <p:cNvSpPr/>
          <p:nvPr/>
        </p:nvSpPr>
        <p:spPr>
          <a:xfrm>
            <a:off x="302150" y="333955"/>
            <a:ext cx="11775881" cy="633718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dirty="0">
                <a:solidFill>
                  <a:srgbClr val="FFFF00"/>
                </a:solidFill>
              </a:rPr>
              <a:t>グリーンゾーンタイム</a:t>
            </a:r>
            <a:endParaRPr kumimoji="1" lang="en-US" altLang="ja-JP" sz="6000" b="1" dirty="0">
              <a:solidFill>
                <a:srgbClr val="FFFF00"/>
              </a:solidFill>
            </a:endParaRPr>
          </a:p>
          <a:p>
            <a:pPr algn="ctr"/>
            <a:endParaRPr kumimoji="1" lang="en-US" altLang="ja-JP" sz="4400" b="1" dirty="0">
              <a:solidFill>
                <a:srgbClr val="FFFF00"/>
              </a:solidFill>
            </a:endParaRPr>
          </a:p>
          <a:p>
            <a:pPr algn="ctr"/>
            <a:r>
              <a:rPr lang="en-US" altLang="ja-JP" sz="4400" b="1" dirty="0">
                <a:solidFill>
                  <a:srgbClr val="FFFF00"/>
                </a:solidFill>
              </a:rPr>
              <a:t>PPE</a:t>
            </a:r>
            <a:r>
              <a:rPr lang="ja-JP" altLang="en-US" sz="4400" b="1" dirty="0">
                <a:solidFill>
                  <a:srgbClr val="FFFF00"/>
                </a:solidFill>
              </a:rPr>
              <a:t>を使用せずに通過してもよい時間帯</a:t>
            </a:r>
            <a:endParaRPr lang="en-US" altLang="ja-JP" sz="4400" b="1" dirty="0">
              <a:solidFill>
                <a:srgbClr val="FFFF00"/>
              </a:solidFill>
            </a:endParaRPr>
          </a:p>
          <a:p>
            <a:pPr algn="ctr"/>
            <a:endParaRPr lang="en-US" altLang="ja-JP" sz="4400" b="1" dirty="0">
              <a:solidFill>
                <a:srgbClr val="FFFF00"/>
              </a:solidFill>
            </a:endParaRPr>
          </a:p>
          <a:p>
            <a:pPr algn="ctr"/>
            <a:r>
              <a:rPr kumimoji="1" lang="ja-JP" altLang="en-US" sz="4400" b="1" dirty="0">
                <a:solidFill>
                  <a:srgbClr val="FFFF00"/>
                </a:solidFill>
              </a:rPr>
              <a:t>　　　時　　　分　から</a:t>
            </a:r>
            <a:endParaRPr kumimoji="1" lang="en-US" altLang="ja-JP" sz="4400" b="1" dirty="0">
              <a:solidFill>
                <a:srgbClr val="FFFF00"/>
              </a:solidFill>
            </a:endParaRPr>
          </a:p>
          <a:p>
            <a:pPr algn="ctr"/>
            <a:r>
              <a:rPr kumimoji="1" lang="ja-JP" altLang="en-US" sz="4400" b="1" dirty="0">
                <a:solidFill>
                  <a:srgbClr val="FFFF00"/>
                </a:solidFill>
              </a:rPr>
              <a:t>　</a:t>
            </a:r>
            <a:endParaRPr kumimoji="1" lang="en-US" altLang="ja-JP" sz="4400" b="1" dirty="0">
              <a:solidFill>
                <a:srgbClr val="FFFF00"/>
              </a:solidFill>
            </a:endParaRPr>
          </a:p>
          <a:p>
            <a:pPr algn="ctr"/>
            <a:r>
              <a:rPr kumimoji="1" lang="ja-JP" altLang="en-US" sz="4400" b="1" dirty="0">
                <a:solidFill>
                  <a:srgbClr val="FFFF00"/>
                </a:solidFill>
              </a:rPr>
              <a:t>　　　時　　　分　まで</a:t>
            </a:r>
          </a:p>
        </p:txBody>
      </p:sp>
    </p:spTree>
    <p:extLst>
      <p:ext uri="{BB962C8B-B14F-4D97-AF65-F5344CB8AC3E}">
        <p14:creationId xmlns:p14="http://schemas.microsoft.com/office/powerpoint/2010/main" val="232529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4662E266-1179-4CFB-B49C-DF9274073040}"/>
              </a:ext>
            </a:extLst>
          </p:cNvPr>
          <p:cNvSpPr/>
          <p:nvPr/>
        </p:nvSpPr>
        <p:spPr>
          <a:xfrm>
            <a:off x="119270" y="95416"/>
            <a:ext cx="11982615" cy="66870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800" b="1" dirty="0">
                <a:solidFill>
                  <a:srgbClr val="FF0000"/>
                </a:solidFill>
              </a:rPr>
              <a:t>ここで脱ぐ！</a:t>
            </a:r>
          </a:p>
        </p:txBody>
      </p:sp>
    </p:spTree>
    <p:extLst>
      <p:ext uri="{BB962C8B-B14F-4D97-AF65-F5344CB8AC3E}">
        <p14:creationId xmlns:p14="http://schemas.microsoft.com/office/powerpoint/2010/main" val="40156072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メモ 1">
            <a:extLst>
              <a:ext uri="{FF2B5EF4-FFF2-40B4-BE49-F238E27FC236}">
                <a16:creationId xmlns:a16="http://schemas.microsoft.com/office/drawing/2014/main" id="{CC303925-60EC-42BC-807B-79930CDF7F3C}"/>
              </a:ext>
            </a:extLst>
          </p:cNvPr>
          <p:cNvSpPr/>
          <p:nvPr/>
        </p:nvSpPr>
        <p:spPr>
          <a:xfrm>
            <a:off x="302150" y="333955"/>
            <a:ext cx="11775881" cy="6337189"/>
          </a:xfrm>
          <a:prstGeom prst="foldedCorne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dirty="0">
                <a:solidFill>
                  <a:srgbClr val="FFFF00"/>
                </a:solidFill>
              </a:rPr>
              <a:t>レッドゾーンタイム</a:t>
            </a:r>
            <a:endParaRPr kumimoji="1" lang="en-US" altLang="ja-JP" sz="6000" b="1" dirty="0">
              <a:solidFill>
                <a:srgbClr val="FFFF00"/>
              </a:solidFill>
            </a:endParaRPr>
          </a:p>
          <a:p>
            <a:pPr algn="ctr"/>
            <a:endParaRPr kumimoji="1" lang="en-US" altLang="ja-JP" sz="4400" b="1" dirty="0">
              <a:solidFill>
                <a:srgbClr val="FFFF00"/>
              </a:solidFill>
            </a:endParaRPr>
          </a:p>
          <a:p>
            <a:pPr algn="ctr"/>
            <a:r>
              <a:rPr lang="en-US" altLang="ja-JP" sz="4400" b="1" dirty="0">
                <a:solidFill>
                  <a:srgbClr val="FFFF00"/>
                </a:solidFill>
              </a:rPr>
              <a:t>PPE</a:t>
            </a:r>
            <a:r>
              <a:rPr lang="ja-JP" altLang="en-US" sz="4400" b="1" dirty="0">
                <a:solidFill>
                  <a:srgbClr val="FFFF00"/>
                </a:solidFill>
              </a:rPr>
              <a:t>を使用して通過する時間帯</a:t>
            </a:r>
            <a:endParaRPr lang="en-US" altLang="ja-JP" sz="4400" b="1" dirty="0">
              <a:solidFill>
                <a:srgbClr val="FFFF00"/>
              </a:solidFill>
            </a:endParaRPr>
          </a:p>
          <a:p>
            <a:pPr algn="ctr"/>
            <a:endParaRPr lang="en-US" altLang="ja-JP" sz="4400" b="1" dirty="0">
              <a:solidFill>
                <a:srgbClr val="FFFF00"/>
              </a:solidFill>
            </a:endParaRPr>
          </a:p>
          <a:p>
            <a:pPr algn="ctr"/>
            <a:r>
              <a:rPr kumimoji="1" lang="ja-JP" altLang="en-US" sz="4400" b="1" dirty="0">
                <a:solidFill>
                  <a:srgbClr val="FFFF00"/>
                </a:solidFill>
              </a:rPr>
              <a:t>　　　時　　　分　から</a:t>
            </a:r>
            <a:endParaRPr kumimoji="1" lang="en-US" altLang="ja-JP" sz="4400" b="1" dirty="0">
              <a:solidFill>
                <a:srgbClr val="FFFF00"/>
              </a:solidFill>
            </a:endParaRPr>
          </a:p>
          <a:p>
            <a:pPr algn="ctr"/>
            <a:r>
              <a:rPr kumimoji="1" lang="ja-JP" altLang="en-US" sz="4400" b="1" dirty="0">
                <a:solidFill>
                  <a:srgbClr val="FFFF00"/>
                </a:solidFill>
              </a:rPr>
              <a:t>　</a:t>
            </a:r>
            <a:endParaRPr kumimoji="1" lang="en-US" altLang="ja-JP" sz="4400" b="1" dirty="0">
              <a:solidFill>
                <a:srgbClr val="FFFF00"/>
              </a:solidFill>
            </a:endParaRPr>
          </a:p>
          <a:p>
            <a:pPr algn="ctr"/>
            <a:r>
              <a:rPr kumimoji="1" lang="ja-JP" altLang="en-US" sz="4400" b="1" dirty="0">
                <a:solidFill>
                  <a:srgbClr val="FFFF00"/>
                </a:solidFill>
              </a:rPr>
              <a:t>　　　時　　　分　まで</a:t>
            </a:r>
          </a:p>
        </p:txBody>
      </p:sp>
    </p:spTree>
    <p:extLst>
      <p:ext uri="{BB962C8B-B14F-4D97-AF65-F5344CB8AC3E}">
        <p14:creationId xmlns:p14="http://schemas.microsoft.com/office/powerpoint/2010/main" val="25135241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メモ 1">
            <a:extLst>
              <a:ext uri="{FF2B5EF4-FFF2-40B4-BE49-F238E27FC236}">
                <a16:creationId xmlns:a16="http://schemas.microsoft.com/office/drawing/2014/main" id="{7DF40B5F-F5CD-4CCC-B8C9-F23D53803D46}"/>
              </a:ext>
            </a:extLst>
          </p:cNvPr>
          <p:cNvSpPr/>
          <p:nvPr/>
        </p:nvSpPr>
        <p:spPr>
          <a:xfrm>
            <a:off x="302150" y="333955"/>
            <a:ext cx="11775881" cy="6337189"/>
          </a:xfrm>
          <a:prstGeom prst="foldedCorne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dirty="0">
                <a:solidFill>
                  <a:srgbClr val="FF0000"/>
                </a:solidFill>
              </a:rPr>
              <a:t>この先を通過するときは</a:t>
            </a:r>
            <a:endParaRPr kumimoji="1" lang="en-US" altLang="ja-JP" sz="6000" b="1" dirty="0">
              <a:solidFill>
                <a:srgbClr val="FF0000"/>
              </a:solidFill>
            </a:endParaRPr>
          </a:p>
          <a:p>
            <a:pPr algn="ctr"/>
            <a:endParaRPr kumimoji="1" lang="en-US" altLang="ja-JP" sz="4000" b="1" dirty="0">
              <a:solidFill>
                <a:srgbClr val="FF0000"/>
              </a:solidFill>
            </a:endParaRPr>
          </a:p>
          <a:p>
            <a:pPr algn="ctr"/>
            <a:r>
              <a:rPr lang="ja-JP" altLang="en-US" sz="6000" b="1" dirty="0">
                <a:solidFill>
                  <a:srgbClr val="FF0000"/>
                </a:solidFill>
              </a:rPr>
              <a:t>周囲に誰もいないことを</a:t>
            </a:r>
            <a:endParaRPr lang="en-US" altLang="ja-JP" sz="6000" b="1" dirty="0">
              <a:solidFill>
                <a:srgbClr val="FF0000"/>
              </a:solidFill>
            </a:endParaRPr>
          </a:p>
          <a:p>
            <a:pPr algn="ctr"/>
            <a:endParaRPr lang="en-US" altLang="ja-JP" sz="40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6000" b="1" dirty="0">
                <a:solidFill>
                  <a:srgbClr val="FF0000"/>
                </a:solidFill>
              </a:rPr>
              <a:t>確認して下さい！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3012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吹き出し: 下矢印 1">
            <a:extLst>
              <a:ext uri="{FF2B5EF4-FFF2-40B4-BE49-F238E27FC236}">
                <a16:creationId xmlns:a16="http://schemas.microsoft.com/office/drawing/2014/main" id="{D8999E25-4C58-4018-863C-0EFE12B14C61}"/>
              </a:ext>
            </a:extLst>
          </p:cNvPr>
          <p:cNvSpPr/>
          <p:nvPr/>
        </p:nvSpPr>
        <p:spPr>
          <a:xfrm>
            <a:off x="254442" y="286247"/>
            <a:ext cx="11736125" cy="6456459"/>
          </a:xfrm>
          <a:prstGeom prst="downArrow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b="1">
                <a:solidFill>
                  <a:srgbClr val="FFFF00"/>
                </a:solidFill>
              </a:rPr>
              <a:t>ゴミ箱はここに！</a:t>
            </a:r>
            <a:endParaRPr kumimoji="1" lang="en-US" altLang="ja-JP" sz="9600" b="1" dirty="0">
              <a:solidFill>
                <a:srgbClr val="FFFF00"/>
              </a:solidFill>
            </a:endParaRPr>
          </a:p>
          <a:p>
            <a:pPr algn="ctr"/>
            <a:r>
              <a:rPr lang="ja-JP" altLang="en-US" sz="5400" b="1" dirty="0">
                <a:solidFill>
                  <a:srgbClr val="FFFF00"/>
                </a:solidFill>
              </a:rPr>
              <a:t>回収時間は　　時　　分！</a:t>
            </a:r>
            <a:endParaRPr lang="en-US" altLang="ja-JP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397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メモ 1">
            <a:extLst>
              <a:ext uri="{FF2B5EF4-FFF2-40B4-BE49-F238E27FC236}">
                <a16:creationId xmlns:a16="http://schemas.microsoft.com/office/drawing/2014/main" id="{50CE7F24-20B6-45C2-A385-4A248C8E8192}"/>
              </a:ext>
            </a:extLst>
          </p:cNvPr>
          <p:cNvSpPr/>
          <p:nvPr/>
        </p:nvSpPr>
        <p:spPr>
          <a:xfrm>
            <a:off x="200108" y="99391"/>
            <a:ext cx="11791784" cy="665921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2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4903E2-91D2-4F8A-8144-229356F2E166}"/>
              </a:ext>
            </a:extLst>
          </p:cNvPr>
          <p:cNvSpPr txBox="1"/>
          <p:nvPr/>
        </p:nvSpPr>
        <p:spPr>
          <a:xfrm>
            <a:off x="1168841" y="604300"/>
            <a:ext cx="871463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FFF00"/>
                </a:solidFill>
              </a:rPr>
              <a:t>ゴミの出し方</a:t>
            </a:r>
            <a:endParaRPr kumimoji="1" lang="en-US" altLang="ja-JP" sz="2800" b="1" dirty="0">
              <a:solidFill>
                <a:srgbClr val="FFFF00"/>
              </a:solidFill>
            </a:endParaRPr>
          </a:p>
          <a:p>
            <a:r>
              <a:rPr lang="ja-JP" altLang="en-US" sz="2400" b="1" dirty="0">
                <a:solidFill>
                  <a:srgbClr val="FFFF00"/>
                </a:solidFill>
              </a:rPr>
              <a:t>①ゴミ箱に袋をかけて用意します。</a:t>
            </a:r>
            <a:endParaRPr lang="en-US" altLang="ja-JP" sz="2400" b="1" dirty="0">
              <a:solidFill>
                <a:srgbClr val="FFFF00"/>
              </a:solidFill>
            </a:endParaRPr>
          </a:p>
          <a:p>
            <a:r>
              <a:rPr kumimoji="1" lang="ja-JP" altLang="en-US" sz="2400" b="1" dirty="0">
                <a:solidFill>
                  <a:srgbClr val="FFFF00"/>
                </a:solidFill>
              </a:rPr>
              <a:t>②ゴミが溜まったら、袋ごと取り出し、</a:t>
            </a:r>
            <a:endParaRPr kumimoji="1" lang="en-US" altLang="ja-JP" sz="2400" b="1" dirty="0">
              <a:solidFill>
                <a:srgbClr val="FFFF00"/>
              </a:solidFill>
            </a:endParaRPr>
          </a:p>
          <a:p>
            <a:r>
              <a:rPr lang="ja-JP" altLang="en-US" sz="2400" b="1" dirty="0">
                <a:solidFill>
                  <a:srgbClr val="FFFF00"/>
                </a:solidFill>
              </a:rPr>
              <a:t>③中の空気を抜きます</a:t>
            </a:r>
            <a:r>
              <a:rPr lang="en-US" altLang="ja-JP" sz="2400" b="1" dirty="0">
                <a:solidFill>
                  <a:srgbClr val="FFFF00"/>
                </a:solidFill>
              </a:rPr>
              <a:t>(</a:t>
            </a:r>
            <a:r>
              <a:rPr lang="ja-JP" altLang="en-US" sz="2400" b="1" dirty="0">
                <a:solidFill>
                  <a:srgbClr val="FFFF00"/>
                </a:solidFill>
              </a:rPr>
              <a:t>吸い込まないように注意</a:t>
            </a:r>
            <a:r>
              <a:rPr lang="en-US" altLang="ja-JP" sz="2400" b="1" dirty="0">
                <a:solidFill>
                  <a:srgbClr val="FFFF00"/>
                </a:solidFill>
              </a:rPr>
              <a:t>)</a:t>
            </a:r>
            <a:r>
              <a:rPr lang="ja-JP" altLang="en-US" sz="2400" b="1" dirty="0">
                <a:solidFill>
                  <a:srgbClr val="FFFF00"/>
                </a:solidFill>
              </a:rPr>
              <a:t>。</a:t>
            </a:r>
            <a:endParaRPr lang="en-US" altLang="ja-JP" sz="2400" b="1" dirty="0">
              <a:solidFill>
                <a:srgbClr val="FFFF00"/>
              </a:solidFill>
            </a:endParaRPr>
          </a:p>
          <a:p>
            <a:r>
              <a:rPr kumimoji="1" lang="ja-JP" altLang="en-US" sz="2400" b="1" dirty="0">
                <a:solidFill>
                  <a:srgbClr val="FFFF00"/>
                </a:solidFill>
              </a:rPr>
              <a:t>④袋の外側を、エタノールか界面活性剤で清拭して</a:t>
            </a:r>
            <a:endParaRPr kumimoji="1" lang="en-US" altLang="ja-JP" sz="2400" b="1" dirty="0">
              <a:solidFill>
                <a:srgbClr val="FFFF00"/>
              </a:solidFill>
            </a:endParaRPr>
          </a:p>
          <a:p>
            <a:r>
              <a:rPr lang="ja-JP" altLang="en-US" sz="2400" b="1" dirty="0">
                <a:solidFill>
                  <a:srgbClr val="FFFF00"/>
                </a:solidFill>
              </a:rPr>
              <a:t>⑤回収時間になったら、外の回収用ゴミ箱に入れて廃棄する。</a:t>
            </a:r>
            <a:endParaRPr lang="en-US" altLang="ja-JP" sz="2400" b="1" dirty="0">
              <a:solidFill>
                <a:srgbClr val="FFFF0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BDB0CB0-8EA8-4E24-B1A3-D46A4CC4D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368" y="2814169"/>
            <a:ext cx="3688163" cy="394444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FCB0E74-3C7A-4318-B345-8DCE04D18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550" y="3630690"/>
            <a:ext cx="2963650" cy="283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92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メモ 1">
            <a:extLst>
              <a:ext uri="{FF2B5EF4-FFF2-40B4-BE49-F238E27FC236}">
                <a16:creationId xmlns:a16="http://schemas.microsoft.com/office/drawing/2014/main" id="{50CE7F24-20B6-45C2-A385-4A248C8E8192}"/>
              </a:ext>
            </a:extLst>
          </p:cNvPr>
          <p:cNvSpPr/>
          <p:nvPr/>
        </p:nvSpPr>
        <p:spPr>
          <a:xfrm>
            <a:off x="200108" y="108155"/>
            <a:ext cx="11791784" cy="665045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2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4903E2-91D2-4F8A-8144-229356F2E166}"/>
              </a:ext>
            </a:extLst>
          </p:cNvPr>
          <p:cNvSpPr txBox="1"/>
          <p:nvPr/>
        </p:nvSpPr>
        <p:spPr>
          <a:xfrm>
            <a:off x="1049571" y="779228"/>
            <a:ext cx="803877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FFF00"/>
                </a:solidFill>
              </a:rPr>
              <a:t>食器の返し方</a:t>
            </a:r>
            <a:endParaRPr kumimoji="1" lang="en-US" altLang="ja-JP" sz="2800" b="1" dirty="0">
              <a:solidFill>
                <a:srgbClr val="FFFF00"/>
              </a:solidFill>
            </a:endParaRPr>
          </a:p>
          <a:p>
            <a:r>
              <a:rPr lang="ja-JP" altLang="en-US" sz="2400" b="1" dirty="0">
                <a:solidFill>
                  <a:srgbClr val="FFFF00"/>
                </a:solidFill>
              </a:rPr>
              <a:t>①食べ残しなどは、キレイに取り除き、</a:t>
            </a:r>
            <a:endParaRPr lang="en-US" altLang="ja-JP" sz="2400" b="1" dirty="0">
              <a:solidFill>
                <a:srgbClr val="FFFF00"/>
              </a:solidFill>
            </a:endParaRPr>
          </a:p>
          <a:p>
            <a:r>
              <a:rPr kumimoji="1" lang="ja-JP" altLang="en-US" sz="2400" b="1" dirty="0">
                <a:solidFill>
                  <a:srgbClr val="FFFF00"/>
                </a:solidFill>
              </a:rPr>
              <a:t>②軽く水洗いをして、</a:t>
            </a:r>
            <a:endParaRPr kumimoji="1" lang="en-US" altLang="ja-JP" sz="2400" b="1" dirty="0">
              <a:solidFill>
                <a:srgbClr val="FFFF00"/>
              </a:solidFill>
            </a:endParaRPr>
          </a:p>
          <a:p>
            <a:r>
              <a:rPr lang="ja-JP" altLang="en-US" sz="2400" b="1" dirty="0">
                <a:solidFill>
                  <a:srgbClr val="FFFF00"/>
                </a:solidFill>
              </a:rPr>
              <a:t>③中性洗剤と水が入ったバケツに入れて浸す。</a:t>
            </a:r>
            <a:endParaRPr lang="en-US" altLang="ja-JP" sz="2400" b="1" dirty="0">
              <a:solidFill>
                <a:srgbClr val="FFFF00"/>
              </a:solidFill>
            </a:endParaRPr>
          </a:p>
          <a:p>
            <a:r>
              <a:rPr kumimoji="1" lang="ja-JP" altLang="en-US" sz="2400" b="1" dirty="0">
                <a:solidFill>
                  <a:srgbClr val="FFFF00"/>
                </a:solidFill>
              </a:rPr>
              <a:t>④バケツの外側を、エタノールか界面活性剤で拭き取り、</a:t>
            </a:r>
            <a:endParaRPr kumimoji="1" lang="en-US" altLang="ja-JP" sz="2400" b="1" dirty="0">
              <a:solidFill>
                <a:srgbClr val="FFFF00"/>
              </a:solidFill>
            </a:endParaRPr>
          </a:p>
          <a:p>
            <a:r>
              <a:rPr lang="ja-JP" altLang="en-US" sz="2400" b="1" dirty="0">
                <a:solidFill>
                  <a:srgbClr val="FFFF00"/>
                </a:solidFill>
              </a:rPr>
              <a:t>⑤所定の受け渡し場所に置く。</a:t>
            </a:r>
            <a:endParaRPr lang="en-US" altLang="ja-JP" sz="2400" b="1" dirty="0">
              <a:solidFill>
                <a:srgbClr val="FFFF00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B7C7316-26B0-46A8-B416-978AE12E8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153" y="3990928"/>
            <a:ext cx="2825115" cy="286707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E72956D-D20D-42DF-9FCD-747208434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11690">
            <a:off x="3557613" y="3005173"/>
            <a:ext cx="1266801" cy="158846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67536D1-705C-46C4-AE68-7B7277F587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562" y="3149108"/>
            <a:ext cx="3481197" cy="2963369"/>
          </a:xfrm>
          <a:prstGeom prst="rect">
            <a:avLst/>
          </a:prstGeom>
        </p:spPr>
      </p:pic>
      <p:sp>
        <p:nvSpPr>
          <p:cNvPr id="12" name="矢印: 下カーブ 11">
            <a:extLst>
              <a:ext uri="{FF2B5EF4-FFF2-40B4-BE49-F238E27FC236}">
                <a16:creationId xmlns:a16="http://schemas.microsoft.com/office/drawing/2014/main" id="{5DC4CBF8-1AE1-4A57-B0C7-6E1DC91F0F87}"/>
              </a:ext>
            </a:extLst>
          </p:cNvPr>
          <p:cNvSpPr/>
          <p:nvPr/>
        </p:nvSpPr>
        <p:spPr>
          <a:xfrm rot="20636599" flipH="1">
            <a:off x="5096327" y="2934033"/>
            <a:ext cx="2425275" cy="1263604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3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35809DC6-1E68-4040-ACF7-B1BFB9A0536D}"/>
              </a:ext>
            </a:extLst>
          </p:cNvPr>
          <p:cNvSpPr/>
          <p:nvPr/>
        </p:nvSpPr>
        <p:spPr>
          <a:xfrm>
            <a:off x="144448" y="77525"/>
            <a:ext cx="11903103" cy="6702949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ここで</a:t>
            </a:r>
            <a:r>
              <a:rPr kumimoji="1" lang="en-US" altLang="ja-JP" sz="8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PPE</a:t>
            </a:r>
            <a:r>
              <a:rPr kumimoji="1" lang="ja-JP" altLang="en-US" sz="8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を着てください</a:t>
            </a:r>
            <a:endParaRPr kumimoji="1" lang="en-US" altLang="ja-JP" sz="80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endParaRPr lang="en-US" altLang="ja-JP" sz="48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8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ゆっくり</a:t>
            </a:r>
            <a:endParaRPr kumimoji="1" lang="en-US" altLang="ja-JP" sz="80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8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確実に</a:t>
            </a:r>
            <a:endParaRPr lang="en-US" altLang="ja-JP" sz="80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8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鏡でチェック！</a:t>
            </a:r>
            <a:endParaRPr kumimoji="1" lang="en-US" altLang="ja-JP" sz="80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2371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35809DC6-1E68-4040-ACF7-B1BFB9A0536D}"/>
              </a:ext>
            </a:extLst>
          </p:cNvPr>
          <p:cNvSpPr/>
          <p:nvPr/>
        </p:nvSpPr>
        <p:spPr>
          <a:xfrm>
            <a:off x="144448" y="77525"/>
            <a:ext cx="11903103" cy="6702949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PPE</a:t>
            </a:r>
            <a:r>
              <a:rPr kumimoji="1" lang="ja-JP" altLang="en-US" sz="5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着用エリア</a:t>
            </a:r>
            <a:endParaRPr kumimoji="1" lang="en-US" altLang="ja-JP" sz="5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kumimoji="1" lang="ja-JP" altLang="en-US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・携帯電話や財布などは持ち込まない</a:t>
            </a:r>
            <a:endParaRPr kumimoji="1" lang="en-US" altLang="ja-JP" sz="4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kumimoji="1" lang="ja-JP" altLang="en-US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</a:t>
            </a:r>
            <a:r>
              <a:rPr kumimoji="1" lang="en-US" altLang="ja-JP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N95</a:t>
            </a:r>
            <a:r>
              <a:rPr kumimoji="1" lang="ja-JP" altLang="en-US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マスクの着用</a:t>
            </a:r>
            <a:r>
              <a:rPr kumimoji="1" lang="en-US" altLang="ja-JP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息漏れのチェック</a:t>
            </a:r>
            <a:r>
              <a:rPr kumimoji="1" lang="en-US" altLang="ja-JP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  <a:p>
            <a:pPr algn="l"/>
            <a:r>
              <a:rPr kumimoji="1" lang="ja-JP" altLang="en-US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・キャップ</a:t>
            </a:r>
            <a:r>
              <a:rPr kumimoji="1" lang="en-US" altLang="ja-JP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耳、髪の毛が出ていないか</a:t>
            </a:r>
            <a:r>
              <a:rPr kumimoji="1" lang="en-US" altLang="ja-JP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  <a:p>
            <a:pPr algn="l"/>
            <a:r>
              <a:rPr lang="ja-JP" altLang="en-US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・ガウンの着用</a:t>
            </a:r>
            <a:endParaRPr kumimoji="1" lang="en-US" altLang="ja-JP" sz="4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kumimoji="1" lang="ja-JP" altLang="en-US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</a:t>
            </a:r>
            <a:r>
              <a:rPr lang="ja-JP" altLang="en-US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インナー手袋はガウンの上</a:t>
            </a:r>
            <a:r>
              <a:rPr lang="en-US" altLang="ja-JP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テープで固定</a:t>
            </a:r>
            <a:r>
              <a:rPr lang="en-US" altLang="ja-JP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  <a:p>
            <a:pPr algn="l"/>
            <a:r>
              <a:rPr kumimoji="1" lang="ja-JP" altLang="en-US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・アウター手袋を着用</a:t>
            </a:r>
            <a:r>
              <a:rPr kumimoji="1" lang="en-US" altLang="ja-JP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二重手袋</a:t>
            </a:r>
            <a:r>
              <a:rPr kumimoji="1" lang="en-US" altLang="ja-JP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  <a:p>
            <a:r>
              <a:rPr kumimoji="1" lang="ja-JP" altLang="en-US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</a:t>
            </a:r>
            <a:r>
              <a:rPr lang="ja-JP" altLang="en-US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ゴーグル・フェイスシールドの着用</a:t>
            </a:r>
            <a:endParaRPr lang="en-US" altLang="ja-JP" sz="4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5346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35809DC6-1E68-4040-ACF7-B1BFB9A0536D}"/>
              </a:ext>
            </a:extLst>
          </p:cNvPr>
          <p:cNvSpPr/>
          <p:nvPr/>
        </p:nvSpPr>
        <p:spPr>
          <a:xfrm>
            <a:off x="144448" y="77525"/>
            <a:ext cx="11903103" cy="6702949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7200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ゴーグルやフェイスシールド</a:t>
            </a:r>
            <a:endParaRPr kumimoji="1" lang="en-US" altLang="ja-JP" sz="7200" b="1" u="sng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6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破損がなければ一人</a:t>
            </a:r>
            <a:r>
              <a:rPr kumimoji="1" lang="en-US" altLang="ja-JP" sz="6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kumimoji="1" lang="ja-JP" altLang="en-US" sz="6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個を</a:t>
            </a:r>
            <a:endParaRPr kumimoji="1" lang="en-US" altLang="ja-JP" sz="66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6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名前を書いて</a:t>
            </a:r>
            <a:endParaRPr lang="en-US" altLang="ja-JP" sz="66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6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マイペットや台所用洗剤で</a:t>
            </a:r>
            <a:endParaRPr lang="en-US" altLang="ja-JP" sz="66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6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消毒して</a:t>
            </a:r>
            <a:endParaRPr lang="en-US" altLang="ja-JP" sz="66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6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翌日も使い続けてください</a:t>
            </a:r>
            <a:endParaRPr kumimoji="1" lang="en-US" altLang="ja-JP" sz="66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3845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35809DC6-1E68-4040-ACF7-B1BFB9A0536D}"/>
              </a:ext>
            </a:extLst>
          </p:cNvPr>
          <p:cNvSpPr/>
          <p:nvPr/>
        </p:nvSpPr>
        <p:spPr>
          <a:xfrm>
            <a:off x="144448" y="77525"/>
            <a:ext cx="11903103" cy="6702949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en-US" altLang="ja-JP" sz="4400" b="1" u="sng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en-US" altLang="ja-JP" sz="7200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</a:t>
            </a:r>
            <a:r>
              <a:rPr kumimoji="1" lang="ja-JP" altLang="en-US" sz="7200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９５マスク</a:t>
            </a:r>
            <a:r>
              <a:rPr kumimoji="1" lang="ja-JP" altLang="en-US" sz="72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endParaRPr lang="en-US" altLang="ja-JP" sz="4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en-US" altLang="ja-JP" sz="72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kumimoji="1" lang="ja-JP" altLang="en-US" sz="72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日一人</a:t>
            </a:r>
            <a:r>
              <a:rPr kumimoji="1" lang="en-US" altLang="ja-JP" sz="72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kumimoji="1" lang="ja-JP" altLang="en-US" sz="72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個を</a:t>
            </a:r>
            <a:r>
              <a:rPr lang="ja-JP" altLang="en-US" sz="72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使ってください</a:t>
            </a:r>
            <a:endParaRPr lang="en-US" altLang="ja-JP" sz="72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72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汚染した場合は、</a:t>
            </a:r>
            <a:endParaRPr kumimoji="1" lang="en-US" altLang="ja-JP" sz="72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72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即交換して</a:t>
            </a:r>
            <a:r>
              <a:rPr lang="ja-JP" altLang="en-US" sz="72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下さい</a:t>
            </a:r>
            <a:endParaRPr kumimoji="1" lang="en-US" altLang="ja-JP" sz="72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0121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EAFBA82-E357-43D2-B420-B6B7ED16E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4585" y="2111194"/>
            <a:ext cx="4494388" cy="337079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903E3BB-2E80-40D7-987C-CC6DE6ACE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4879" y="2111193"/>
            <a:ext cx="4494390" cy="337079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7726E69-5704-48B4-95D5-5C2C405539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75173" y="2111193"/>
            <a:ext cx="4494391" cy="337079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FD5FE9D-1468-43CA-80BE-6E0BD3EA26F5}"/>
              </a:ext>
            </a:extLst>
          </p:cNvPr>
          <p:cNvSpPr txBox="1"/>
          <p:nvPr/>
        </p:nvSpPr>
        <p:spPr>
          <a:xfrm>
            <a:off x="4672007" y="1048690"/>
            <a:ext cx="2760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N95</a:t>
            </a:r>
            <a:r>
              <a:rPr kumimoji="1" lang="ja-JP" altLang="en-US" sz="2000" b="1" dirty="0"/>
              <a:t>マスク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5FBF643-3123-4E93-8C7B-B71D6B5C92EB}"/>
              </a:ext>
            </a:extLst>
          </p:cNvPr>
          <p:cNvSpPr txBox="1"/>
          <p:nvPr/>
        </p:nvSpPr>
        <p:spPr>
          <a:xfrm>
            <a:off x="836612" y="1048690"/>
            <a:ext cx="3090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アイソレーションガウン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7C92F6A-310E-4E58-BFDD-36AF70321A25}"/>
              </a:ext>
            </a:extLst>
          </p:cNvPr>
          <p:cNvSpPr txBox="1"/>
          <p:nvPr/>
        </p:nvSpPr>
        <p:spPr>
          <a:xfrm>
            <a:off x="8342301" y="1048690"/>
            <a:ext cx="2760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不織布キャップ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8C40C08-616A-4FA6-BFD5-5EFED93AB165}"/>
              </a:ext>
            </a:extLst>
          </p:cNvPr>
          <p:cNvSpPr txBox="1"/>
          <p:nvPr/>
        </p:nvSpPr>
        <p:spPr>
          <a:xfrm>
            <a:off x="696383" y="466523"/>
            <a:ext cx="360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個人防護具　必要物品</a:t>
            </a:r>
          </a:p>
        </p:txBody>
      </p:sp>
    </p:spTree>
    <p:extLst>
      <p:ext uri="{BB962C8B-B14F-4D97-AF65-F5344CB8AC3E}">
        <p14:creationId xmlns:p14="http://schemas.microsoft.com/office/powerpoint/2010/main" val="1830293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2038</TotalTime>
  <Words>899</Words>
  <Application>Microsoft Office PowerPoint</Application>
  <PresentationFormat>ワイド画面</PresentationFormat>
  <Paragraphs>174</Paragraphs>
  <Slides>44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49" baseType="lpstr">
      <vt:lpstr>ＭＳ Ｐゴシック</vt:lpstr>
      <vt:lpstr>游ゴシック</vt:lpstr>
      <vt:lpstr>游ゴシック Light</vt:lpstr>
      <vt:lpstr>Arial</vt:lpstr>
      <vt:lpstr>Office テーマ</vt:lpstr>
      <vt:lpstr>感染防止　サイン集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感染防止　サイン集</dc:title>
  <dc:creator>菊池　保</dc:creator>
  <cp:lastModifiedBy>菊池　保</cp:lastModifiedBy>
  <cp:revision>68</cp:revision>
  <cp:lastPrinted>2021-08-11T10:23:05Z</cp:lastPrinted>
  <dcterms:created xsi:type="dcterms:W3CDTF">2020-11-25T05:41:29Z</dcterms:created>
  <dcterms:modified xsi:type="dcterms:W3CDTF">2021-08-11T10:31:30Z</dcterms:modified>
</cp:coreProperties>
</file>